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6" r:id="rId1"/>
  </p:sldMasterIdLst>
  <p:notesMasterIdLst>
    <p:notesMasterId r:id="rId20"/>
  </p:notesMasterIdLst>
  <p:sldIdLst>
    <p:sldId id="256" r:id="rId2"/>
    <p:sldId id="283" r:id="rId3"/>
    <p:sldId id="299" r:id="rId4"/>
    <p:sldId id="259" r:id="rId5"/>
    <p:sldId id="282" r:id="rId6"/>
    <p:sldId id="284" r:id="rId7"/>
    <p:sldId id="281" r:id="rId8"/>
    <p:sldId id="285" r:id="rId9"/>
    <p:sldId id="288" r:id="rId10"/>
    <p:sldId id="289" r:id="rId11"/>
    <p:sldId id="290" r:id="rId12"/>
    <p:sldId id="292" r:id="rId13"/>
    <p:sldId id="291" r:id="rId14"/>
    <p:sldId id="298" r:id="rId15"/>
    <p:sldId id="296" r:id="rId16"/>
    <p:sldId id="297" r:id="rId17"/>
    <p:sldId id="295" r:id="rId18"/>
    <p:sldId id="302" r:id="rId19"/>
  </p:sldIdLst>
  <p:sldSz cx="9144000" cy="6858000" type="screen4x3"/>
  <p:notesSz cx="6797675" cy="9926638"/>
  <p:embeddedFontLst>
    <p:embeddedFont>
      <p:font typeface="Cabin"/>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Gill Sans" panose="020B0604020202020204" charset="0"/>
      <p:regular r:id="rId29"/>
      <p:bold r:id="rId30"/>
    </p:embeddedFont>
    <p:embeddedFont>
      <p:font typeface="Oswald"/>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an Counihan" initials="SC" lastIdx="15" clrIdx="0">
    <p:extLst>
      <p:ext uri="{19B8F6BF-5375-455C-9EA6-DF929625EA0E}">
        <p15:presenceInfo xmlns:p15="http://schemas.microsoft.com/office/powerpoint/2012/main" userId="S-1-5-21-918164025-3196956156-963058217-299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61202" autoAdjust="0"/>
  </p:normalViewPr>
  <p:slideViewPr>
    <p:cSldViewPr snapToGrid="0">
      <p:cViewPr varScale="1">
        <p:scale>
          <a:sx n="55" d="100"/>
          <a:sy n="55" d="100"/>
        </p:scale>
        <p:origin x="24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16T10:33:50.488" idx="7">
    <p:pos x="10" y="10"/>
    <p:text>I'm not sure about the sleeping bag example - to me it doesn't scream "shelter". I think something that illustrates a roof over their heads or something is more powerful. I like the pop-up tent thing but maybe something simpler than that. Umbrella is probably too confusing?</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2945658" cy="496332"/>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50442" y="0"/>
            <a:ext cx="2945658" cy="496332"/>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79768" y="4715153"/>
            <a:ext cx="5438139" cy="4466987"/>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9428583"/>
            <a:ext cx="2945658" cy="496332"/>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50442" y="9428583"/>
            <a:ext cx="2945658" cy="496332"/>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Calibri"/>
                <a:ea typeface="Calibri"/>
                <a:cs typeface="Calibri"/>
                <a:sym typeface="Calibri"/>
              </a:rPr>
              <a:t>‹#›</a:t>
            </a:fld>
            <a:endParaRPr lang="en-GB"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lvl="0">
              <a:spcBef>
                <a:spcPts val="0"/>
              </a:spcBef>
              <a:buNone/>
            </a:pPr>
            <a:r>
              <a:rPr lang="en-GB" dirty="0"/>
              <a:t>You will need: Rucksack, bread, bottle of clear and dirty water, sleeping bag or tarpaulin, First Aid or plasters, a book, a cut out paper heart. </a:t>
            </a:r>
          </a:p>
          <a:p>
            <a:pPr lvl="0">
              <a:spcBef>
                <a:spcPts val="0"/>
              </a:spcBef>
              <a:buNone/>
            </a:pPr>
            <a:r>
              <a:rPr lang="en-GB" dirty="0"/>
              <a:t>A volunteer who can emerge from the back of the room with a big bag after Slide 3.</a:t>
            </a:r>
          </a:p>
          <a:p>
            <a:pPr lvl="0">
              <a:spcBef>
                <a:spcPts val="0"/>
              </a:spcBef>
              <a:buNone/>
            </a:pPr>
            <a:endParaRPr lang="en-GB" dirty="0"/>
          </a:p>
          <a:p>
            <a:pPr lvl="0">
              <a:spcBef>
                <a:spcPts val="0"/>
              </a:spcBef>
              <a:buNone/>
            </a:pPr>
            <a:r>
              <a:rPr lang="en-GB" dirty="0"/>
              <a:t>Introduce yourself.</a:t>
            </a:r>
          </a:p>
          <a:p>
            <a:pPr lvl="0">
              <a:spcBef>
                <a:spcPts val="0"/>
              </a:spcBef>
              <a:buNone/>
            </a:pPr>
            <a:endParaRPr lang="en-GB" dirty="0"/>
          </a:p>
          <a:p>
            <a:pPr lvl="0">
              <a:spcBef>
                <a:spcPts val="0"/>
              </a:spcBef>
              <a:buNone/>
            </a:pPr>
            <a:r>
              <a:rPr lang="en-GB" sz="1200" b="0" i="0" u="none" strike="noStrike" kern="1200" cap="none" dirty="0">
                <a:solidFill>
                  <a:schemeClr val="dk1"/>
                </a:solidFill>
                <a:effectLst/>
                <a:latin typeface="Calibri"/>
                <a:ea typeface="Calibri"/>
                <a:cs typeface="Calibri"/>
                <a:sym typeface="Calibri"/>
              </a:rPr>
              <a:t>Some of the things I’m going to talk to you about today might be a little worrying or concerning. If at any point you would like to step outside, please feel free to do so. We can talk to you separately afterwards, or you can speak to a teacher or pastoral support person on site</a:t>
            </a:r>
            <a:endParaRPr dirty="0"/>
          </a:p>
        </p:txBody>
      </p:sp>
      <p:sp>
        <p:nvSpPr>
          <p:cNvPr id="230" name="Shape 230"/>
          <p:cNvSpPr txBox="1">
            <a:spLocks noGrp="1"/>
          </p:cNvSpPr>
          <p:nvPr>
            <p:ph type="sldNum" idx="12"/>
          </p:nvPr>
        </p:nvSpPr>
        <p:spPr>
          <a:xfrm>
            <a:off x="3850442" y="9428583"/>
            <a:ext cx="2945659" cy="496332"/>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GB"/>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HEART Example </a:t>
            </a:r>
            <a:r>
              <a:rPr lang="en-GB" dirty="0"/>
              <a:t>- All these things are children’s rights, and all they are important to ensure children are healthy, safe and happy, wherever they live.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What is this? </a:t>
            </a: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Why do you think it’s important in helping children?</a:t>
            </a:r>
          </a:p>
          <a:p>
            <a:pPr marL="171450" lvl="0" indent="-171450">
              <a:buFont typeface="Arial" panose="020B0604020202020204" pitchFamily="34" charset="0"/>
              <a:buChar char="•"/>
            </a:pPr>
            <a:endParaRPr lang="en-GB" sz="1200" b="0" i="0" u="none" strike="noStrike" kern="1200" cap="none" dirty="0">
              <a:solidFill>
                <a:schemeClr val="dk1"/>
              </a:solidFill>
              <a:effectLst/>
              <a:latin typeface="Calibri"/>
              <a:ea typeface="Calibri"/>
              <a:cs typeface="Calibri"/>
              <a:sym typeface="Calibri"/>
            </a:endParaRPr>
          </a:p>
          <a:p>
            <a:pPr marL="0" lvl="0" indent="0">
              <a:buFont typeface="Arial" panose="020B0604020202020204" pitchFamily="34" charset="0"/>
              <a:buNone/>
            </a:pPr>
            <a:r>
              <a:rPr lang="en-GB" sz="1200" b="0" i="0" u="none" strike="noStrike" kern="1200" cap="none" dirty="0">
                <a:solidFill>
                  <a:schemeClr val="dk1"/>
                </a:solidFill>
                <a:effectLst/>
                <a:latin typeface="Calibri"/>
                <a:ea typeface="Calibri"/>
                <a:cs typeface="Calibri"/>
                <a:sym typeface="Calibri"/>
              </a:rPr>
              <a:t>The heart comes out last representing not only a child’s right to love and protection, but also Save the Children’s role in loving and caring for all children. We want to “</a:t>
            </a:r>
            <a:r>
              <a:rPr lang="en-GB" sz="1200" b="1" i="0" u="none" strike="noStrike" kern="1200" cap="none" dirty="0">
                <a:solidFill>
                  <a:schemeClr val="dk1"/>
                </a:solidFill>
                <a:effectLst/>
                <a:latin typeface="Calibri"/>
                <a:ea typeface="Calibri"/>
                <a:cs typeface="Calibri"/>
                <a:sym typeface="Calibri"/>
              </a:rPr>
              <a:t>change the world for children” </a:t>
            </a:r>
            <a:endParaRPr lang="en-GB" sz="1200" b="0" i="0" u="none" strike="noStrike" kern="1200" cap="none" dirty="0">
              <a:solidFill>
                <a:schemeClr val="dk1"/>
              </a:solidFill>
              <a:effectLst/>
              <a:latin typeface="Calibri"/>
              <a:ea typeface="Calibri"/>
              <a:cs typeface="Calibri"/>
              <a:sym typeface="Calibri"/>
            </a:endParaRPr>
          </a:p>
          <a:p>
            <a:pPr marL="0" lvl="0" indent="0">
              <a:buFont typeface="Arial" panose="020B0604020202020204" pitchFamily="34" charset="0"/>
              <a:buNone/>
            </a:pPr>
            <a:endParaRPr lang="en-GB" sz="1200" b="0" i="0" u="none" strike="noStrike" kern="1200" cap="none" dirty="0">
              <a:solidFill>
                <a:schemeClr val="dk1"/>
              </a:solidFill>
              <a:effectLst/>
              <a:latin typeface="Calibri"/>
              <a:ea typeface="Calibri"/>
              <a:cs typeface="Calibri"/>
              <a:sym typeface="Calibri"/>
            </a:endParaRPr>
          </a:p>
          <a:p>
            <a:pPr marL="0" lvl="0" indent="0">
              <a:buFont typeface="Arial" panose="020B0604020202020204" pitchFamily="34" charset="0"/>
              <a:buNone/>
            </a:pPr>
            <a:r>
              <a:rPr lang="en-GB" sz="1200" b="0" i="0" u="none" strike="noStrike" kern="1200" cap="none" dirty="0">
                <a:solidFill>
                  <a:schemeClr val="dk1"/>
                </a:solidFill>
                <a:effectLst/>
                <a:latin typeface="Calibri"/>
                <a:ea typeface="Calibri"/>
                <a:cs typeface="Calibri"/>
                <a:sym typeface="Calibri"/>
              </a:rPr>
              <a:t>Save the Children believes every child deserves a future. We believe every child should grow up in an atmosphere of happiness, love and understanding &amp; be protected from exploitation. In the UK and around the world, we give children a healthy start in life, the opportunity to learn and protection from harm. </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0689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none" dirty="0">
                <a:solidFill>
                  <a:schemeClr val="dk1"/>
                </a:solidFill>
                <a:effectLst/>
                <a:latin typeface="Calibri"/>
                <a:ea typeface="Calibri"/>
                <a:cs typeface="Calibri"/>
                <a:sym typeface="Calibri"/>
              </a:rPr>
              <a:t>Why do you think Alicia is carrying a backpack, rather than on a shelf or in a cupboard? </a:t>
            </a:r>
          </a:p>
          <a:p>
            <a:endParaRPr lang="en-GB"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dk1"/>
                </a:solidFill>
                <a:effectLst/>
                <a:latin typeface="Calibri"/>
                <a:ea typeface="Calibri"/>
                <a:cs typeface="Calibri"/>
                <a:sym typeface="Calibri"/>
              </a:rPr>
              <a:t>BC some children have to leave their the world right, now, but we’re going to watch a video about just one example of a girl, about your age, who has had to flee her home because of war.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dk1"/>
                </a:solidFill>
                <a:effectLst/>
                <a:latin typeface="Calibri"/>
                <a:ea typeface="Calibri"/>
                <a:cs typeface="Calibri"/>
                <a:sym typeface="Calibri"/>
              </a:rPr>
              <a:t>When a war occurs, all of the really important rights we have just discussed are put at risk.</a:t>
            </a:r>
          </a:p>
          <a:p>
            <a:r>
              <a:rPr lang="en-GB" sz="1200" b="0" i="0" u="none" strike="noStrike" kern="1200" cap="none" dirty="0">
                <a:solidFill>
                  <a:schemeClr val="dk1"/>
                </a:solidFill>
                <a:effectLst/>
                <a:latin typeface="Calibri"/>
                <a:ea typeface="Calibri"/>
                <a:cs typeface="Calibri"/>
                <a:sym typeface="Calibri"/>
              </a:rPr>
              <a:t>This is the reality of millions of children around the world.</a:t>
            </a:r>
          </a:p>
          <a:p>
            <a:r>
              <a:rPr lang="en-GB" sz="1200" b="1" i="0" u="none" strike="noStrike" kern="1200" cap="none" dirty="0" err="1">
                <a:solidFill>
                  <a:schemeClr val="dk1"/>
                </a:solidFill>
                <a:effectLst/>
                <a:latin typeface="Calibri"/>
                <a:ea typeface="Calibri"/>
                <a:cs typeface="Calibri"/>
                <a:sym typeface="Calibri"/>
              </a:rPr>
              <a:t>Saja</a:t>
            </a:r>
            <a:r>
              <a:rPr lang="en-GB" sz="1200" b="1" i="0" u="none" strike="noStrike" kern="1200" cap="none" dirty="0">
                <a:solidFill>
                  <a:schemeClr val="dk1"/>
                </a:solidFill>
                <a:effectLst/>
                <a:latin typeface="Calibri"/>
                <a:ea typeface="Calibri"/>
                <a:cs typeface="Calibri"/>
                <a:sym typeface="Calibri"/>
              </a:rPr>
              <a:t> case study video – 5 mins.</a:t>
            </a:r>
          </a:p>
          <a:p>
            <a:endParaRPr lang="en-GB" sz="1200" b="0" i="0" u="none" strike="noStrike" kern="1200" cap="none" dirty="0">
              <a:solidFill>
                <a:schemeClr val="dk1"/>
              </a:solidFill>
              <a:effectLst/>
              <a:latin typeface="Calibri"/>
              <a:ea typeface="Calibri"/>
              <a:cs typeface="Calibri"/>
              <a:sym typeface="Calibri"/>
            </a:endParaRPr>
          </a:p>
          <a:p>
            <a:pPr marL="171450" lvl="0" indent="-171450" fontAlgn="base">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What’s going on in the video? How does that make you feel?</a:t>
            </a:r>
          </a:p>
          <a:p>
            <a:pPr marL="171450" lvl="0" indent="-171450" fontAlgn="base">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What are the things </a:t>
            </a:r>
            <a:r>
              <a:rPr lang="en-GB" sz="1200" b="0" i="0" u="none" strike="noStrike" kern="1200" cap="none" dirty="0" err="1">
                <a:solidFill>
                  <a:schemeClr val="dk1"/>
                </a:solidFill>
                <a:effectLst/>
                <a:latin typeface="Calibri"/>
                <a:ea typeface="Calibri"/>
                <a:cs typeface="Calibri"/>
                <a:sym typeface="Calibri"/>
              </a:rPr>
              <a:t>Saja</a:t>
            </a:r>
            <a:r>
              <a:rPr lang="en-GB" sz="1200" b="0" i="0" u="none" strike="noStrike" kern="1200" cap="none" dirty="0">
                <a:solidFill>
                  <a:schemeClr val="dk1"/>
                </a:solidFill>
                <a:effectLst/>
                <a:latin typeface="Calibri"/>
                <a:ea typeface="Calibri"/>
                <a:cs typeface="Calibri"/>
                <a:sym typeface="Calibri"/>
              </a:rPr>
              <a:t> doesn’t have?</a:t>
            </a:r>
          </a:p>
          <a:p>
            <a:pPr marL="171450" lvl="0" indent="-171450" fontAlgn="base">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What are the things Save the Children are providing? Can you spot any things from the bag, and what they represent e.g. right to play, have friends, education.</a:t>
            </a:r>
          </a:p>
          <a:p>
            <a:pPr marL="0" lvl="0" indent="0" fontAlgn="base">
              <a:buFont typeface="Arial" panose="020B0604020202020204" pitchFamily="34" charset="0"/>
              <a:buNone/>
            </a:pPr>
            <a:endParaRPr lang="en-GB" sz="1200" b="0" i="0" u="none" strike="noStrike" kern="1200" cap="none" dirty="0">
              <a:solidFill>
                <a:schemeClr val="dk1"/>
              </a:solidFill>
              <a:effectLst/>
              <a:latin typeface="Calibri"/>
              <a:ea typeface="Calibri"/>
              <a:cs typeface="Calibri"/>
              <a:sym typeface="Calibri"/>
            </a:endParaRPr>
          </a:p>
          <a:p>
            <a:pPr marL="0" lvl="0" indent="0" fontAlgn="base">
              <a:buFont typeface="Arial" panose="020B0604020202020204" pitchFamily="34" charset="0"/>
              <a:buNone/>
            </a:pPr>
            <a:r>
              <a:rPr lang="en-GB" sz="1200" b="0" i="0" u="none" strike="noStrike" kern="1200" cap="none" dirty="0">
                <a:solidFill>
                  <a:schemeClr val="dk1"/>
                </a:solidFill>
                <a:effectLst/>
                <a:latin typeface="Calibri"/>
                <a:ea typeface="Calibri"/>
                <a:cs typeface="Calibri"/>
                <a:sym typeface="Calibri"/>
              </a:rPr>
              <a:t>And this is a bigger issue; all over the world children are at risk and have had to leave the safety of their homes because of war.</a:t>
            </a:r>
          </a:p>
          <a:p>
            <a:pPr marL="0" lvl="0" indent="0" fontAlgn="base">
              <a:buFont typeface="Arial" panose="020B0604020202020204" pitchFamily="34" charset="0"/>
              <a:buNone/>
            </a:pPr>
            <a:endParaRPr lang="en-GB" sz="1200" b="0" i="0" u="none" strike="noStrike" kern="1200" cap="none" dirty="0">
              <a:solidFill>
                <a:schemeClr val="dk1"/>
              </a:solidFill>
              <a:effectLst/>
              <a:latin typeface="Calibri"/>
              <a:ea typeface="Calibri"/>
              <a:cs typeface="Calibri"/>
              <a:sym typeface="Calibri"/>
            </a:endParaRPr>
          </a:p>
          <a:p>
            <a:pPr marL="0" lvl="0" indent="0" fontAlgn="base">
              <a:buFont typeface="Arial" panose="020B0604020202020204" pitchFamily="34" charset="0"/>
              <a:buNone/>
            </a:pPr>
            <a:r>
              <a:rPr lang="en-GB" sz="1200" b="0" i="0" u="none" strike="noStrike" kern="1200" cap="none" dirty="0">
                <a:solidFill>
                  <a:schemeClr val="dk1"/>
                </a:solidFill>
                <a:effectLst/>
                <a:latin typeface="Calibri"/>
                <a:ea typeface="Calibri"/>
                <a:cs typeface="Calibri"/>
                <a:sym typeface="Calibri"/>
              </a:rPr>
              <a:t>Extra info:</a:t>
            </a:r>
          </a:p>
          <a:p>
            <a:r>
              <a:rPr lang="en-US" sz="1200" b="0" i="1" u="none" strike="noStrike" kern="1200" cap="none" dirty="0" err="1">
                <a:solidFill>
                  <a:schemeClr val="dk1"/>
                </a:solidFill>
                <a:effectLst/>
                <a:latin typeface="Calibri"/>
                <a:ea typeface="Calibri"/>
                <a:cs typeface="Calibri"/>
                <a:sym typeface="Calibri"/>
              </a:rPr>
              <a:t>Saja</a:t>
            </a:r>
            <a:r>
              <a:rPr lang="en-US" sz="1200" b="0" i="1" u="none" strike="noStrike" kern="1200" cap="none" dirty="0">
                <a:solidFill>
                  <a:schemeClr val="dk1"/>
                </a:solidFill>
                <a:effectLst/>
                <a:latin typeface="Calibri"/>
                <a:ea typeface="Calibri"/>
                <a:cs typeface="Calibri"/>
                <a:sym typeface="Calibri"/>
              </a:rPr>
              <a:t> is 11 years-old. Armed conflict in Iraq meant that </a:t>
            </a:r>
            <a:r>
              <a:rPr lang="en-US" sz="1200" b="0" i="1" u="none" strike="noStrike" kern="1200" cap="none" dirty="0" err="1">
                <a:solidFill>
                  <a:schemeClr val="dk1"/>
                </a:solidFill>
                <a:effectLst/>
                <a:latin typeface="Calibri"/>
                <a:ea typeface="Calibri"/>
                <a:cs typeface="Calibri"/>
                <a:sym typeface="Calibri"/>
              </a:rPr>
              <a:t>Saja</a:t>
            </a:r>
            <a:r>
              <a:rPr lang="en-US" sz="1200" b="0" i="1" u="none" strike="noStrike" kern="1200" cap="none" dirty="0">
                <a:solidFill>
                  <a:schemeClr val="dk1"/>
                </a:solidFill>
                <a:effectLst/>
                <a:latin typeface="Calibri"/>
                <a:ea typeface="Calibri"/>
                <a:cs typeface="Calibri"/>
                <a:sym typeface="Calibri"/>
              </a:rPr>
              <a:t> and her family were forced to leave their homes.</a:t>
            </a:r>
            <a:endParaRPr lang="en-GB" sz="1200" b="0" i="0" u="none" strike="noStrike" kern="1200" cap="none" dirty="0">
              <a:solidFill>
                <a:schemeClr val="dk1"/>
              </a:solidFill>
              <a:effectLst/>
              <a:latin typeface="Calibri"/>
              <a:ea typeface="Calibri"/>
              <a:cs typeface="Calibri"/>
              <a:sym typeface="Calibri"/>
            </a:endParaRPr>
          </a:p>
          <a:p>
            <a:r>
              <a:rPr lang="en-US" sz="1200" b="0" i="1" u="none" strike="noStrike" kern="1200" cap="none" dirty="0">
                <a:solidFill>
                  <a:schemeClr val="dk1"/>
                </a:solidFill>
                <a:effectLst/>
                <a:latin typeface="Calibri"/>
                <a:ea typeface="Calibri"/>
                <a:cs typeface="Calibri"/>
                <a:sym typeface="Calibri"/>
              </a:rPr>
              <a:t>The journey was very difficult for the family. Some members of her family died along the way.</a:t>
            </a:r>
            <a:endParaRPr lang="en-GB" sz="1200" b="0" i="0" u="none" strike="noStrike" kern="1200" cap="none" dirty="0">
              <a:solidFill>
                <a:schemeClr val="dk1"/>
              </a:solidFill>
              <a:effectLst/>
              <a:latin typeface="Calibri"/>
              <a:ea typeface="Calibri"/>
              <a:cs typeface="Calibri"/>
              <a:sym typeface="Calibri"/>
            </a:endParaRPr>
          </a:p>
          <a:p>
            <a:r>
              <a:rPr lang="en-US" sz="1200" b="0" i="1" u="none" strike="noStrike" kern="1200" cap="none" dirty="0" err="1">
                <a:solidFill>
                  <a:schemeClr val="dk1"/>
                </a:solidFill>
                <a:effectLst/>
                <a:latin typeface="Calibri"/>
                <a:ea typeface="Calibri"/>
                <a:cs typeface="Calibri"/>
                <a:sym typeface="Calibri"/>
              </a:rPr>
              <a:t>Saja</a:t>
            </a:r>
            <a:r>
              <a:rPr lang="en-US" sz="1200" b="0" i="1" u="none" strike="noStrike" kern="1200" cap="none" dirty="0">
                <a:solidFill>
                  <a:schemeClr val="dk1"/>
                </a:solidFill>
                <a:effectLst/>
                <a:latin typeface="Calibri"/>
                <a:ea typeface="Calibri"/>
                <a:cs typeface="Calibri"/>
                <a:sym typeface="Calibri"/>
              </a:rPr>
              <a:t> is now in a safe camp in </a:t>
            </a:r>
            <a:r>
              <a:rPr lang="en-US" sz="1200" b="0" i="1" u="none" strike="noStrike" kern="1200" cap="none" dirty="0" err="1">
                <a:solidFill>
                  <a:schemeClr val="dk1"/>
                </a:solidFill>
                <a:effectLst/>
                <a:latin typeface="Calibri"/>
                <a:ea typeface="Calibri"/>
                <a:cs typeface="Calibri"/>
                <a:sym typeface="Calibri"/>
              </a:rPr>
              <a:t>Khanaqeen</a:t>
            </a:r>
            <a:r>
              <a:rPr lang="en-US" sz="1200" b="0" i="1" u="none" strike="noStrike" kern="1200" cap="none" dirty="0">
                <a:solidFill>
                  <a:schemeClr val="dk1"/>
                </a:solidFill>
                <a:effectLst/>
                <a:latin typeface="Calibri"/>
                <a:ea typeface="Calibri"/>
                <a:cs typeface="Calibri"/>
                <a:sym typeface="Calibri"/>
              </a:rPr>
              <a:t>, Iraq. She attends a Save the Children Child Friendly Space, where she and her new friends receive the ongoing support that they need.</a:t>
            </a:r>
            <a:endParaRPr lang="en-GB" sz="1200" b="0" i="0" u="none" strike="noStrike" kern="1200" cap="none" dirty="0">
              <a:solidFill>
                <a:schemeClr val="dk1"/>
              </a:solidFill>
              <a:effectLst/>
              <a:latin typeface="Calibri"/>
              <a:ea typeface="Calibri"/>
              <a:cs typeface="Calibri"/>
              <a:sym typeface="Calibri"/>
            </a:endParaRPr>
          </a:p>
          <a:p>
            <a:pPr marL="0" lvl="0" indent="0" fontAlgn="base">
              <a:buFont typeface="Arial" panose="020B0604020202020204" pitchFamily="34" charset="0"/>
              <a:buNone/>
            </a:pPr>
            <a:endParaRPr lang="en-GB" sz="1200" b="0" i="0" u="none" strike="noStrike" kern="1200" cap="none" dirty="0">
              <a:solidFill>
                <a:schemeClr val="dk1"/>
              </a:solidFill>
              <a:effectLst/>
              <a:latin typeface="Calibri"/>
              <a:ea typeface="Calibri"/>
              <a:cs typeface="Calibri"/>
              <a:sym typeface="Calibri"/>
            </a:endParaRPr>
          </a:p>
          <a:p>
            <a:endParaRPr lang="en-GB" sz="1200" b="0" i="0" u="none" strike="noStrike" kern="1200" cap="none" dirty="0">
              <a:solidFill>
                <a:schemeClr val="dk1"/>
              </a:solidFill>
              <a:effectLst/>
              <a:latin typeface="Calibri"/>
              <a:ea typeface="Calibri"/>
              <a:cs typeface="Calibri"/>
              <a:sym typeface="Calibri"/>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1986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none" dirty="0">
                <a:solidFill>
                  <a:schemeClr val="dk1"/>
                </a:solidFill>
                <a:effectLst/>
                <a:latin typeface="Calibri"/>
                <a:ea typeface="Calibri"/>
                <a:cs typeface="Calibri"/>
                <a:sym typeface="Calibri"/>
              </a:rPr>
              <a:t>Ask children - so what do you think we can do to help children like </a:t>
            </a:r>
            <a:r>
              <a:rPr lang="en-GB" sz="1200" b="0" i="0" u="none" strike="noStrike" kern="1200" cap="none" dirty="0" err="1">
                <a:solidFill>
                  <a:schemeClr val="dk1"/>
                </a:solidFill>
                <a:effectLst/>
                <a:latin typeface="Calibri"/>
                <a:ea typeface="Calibri"/>
                <a:cs typeface="Calibri"/>
                <a:sym typeface="Calibri"/>
              </a:rPr>
              <a:t>Saja</a:t>
            </a:r>
            <a:r>
              <a:rPr lang="en-GB" sz="1200" b="0" i="0" u="none" strike="noStrike" kern="1200" cap="none" dirty="0">
                <a:solidFill>
                  <a:schemeClr val="dk1"/>
                </a:solidFill>
                <a:effectLst/>
                <a:latin typeface="Calibri"/>
                <a:ea typeface="Calibri"/>
                <a:cs typeface="Calibri"/>
                <a:sym typeface="Calibri"/>
              </a:rPr>
              <a:t> / about this? Answers</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3025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none" dirty="0">
                <a:solidFill>
                  <a:schemeClr val="dk1"/>
                </a:solidFill>
                <a:effectLst/>
                <a:latin typeface="Calibri"/>
                <a:ea typeface="Calibri"/>
                <a:cs typeface="Calibri"/>
                <a:sym typeface="Calibri"/>
              </a:rPr>
              <a:t>We have to pay for things in the bag. That money comes from STC. </a:t>
            </a:r>
          </a:p>
          <a:p>
            <a:r>
              <a:rPr lang="en-GB" sz="1200" b="0" i="0" u="none" strike="noStrike" kern="1200" cap="none" dirty="0">
                <a:solidFill>
                  <a:schemeClr val="dk1"/>
                </a:solidFill>
                <a:effectLst/>
                <a:latin typeface="Calibri"/>
                <a:ea typeface="Calibri"/>
                <a:cs typeface="Calibri"/>
                <a:sym typeface="Calibri"/>
              </a:rPr>
              <a:t>When you have events in school like non uniform days and cake sales, this is where the money you raise goes…</a:t>
            </a:r>
          </a:p>
          <a:p>
            <a:r>
              <a:rPr lang="en-GB" sz="1200" b="0" i="0" u="none" strike="noStrike" kern="1200" cap="none" dirty="0">
                <a:solidFill>
                  <a:schemeClr val="dk1"/>
                </a:solidFill>
                <a:effectLst/>
                <a:latin typeface="Calibri"/>
                <a:ea typeface="Calibri"/>
                <a:cs typeface="Calibri"/>
                <a:sym typeface="Calibri"/>
              </a:rPr>
              <a:t>Who here has been involved in a fundraiser ?</a:t>
            </a:r>
          </a:p>
          <a:p>
            <a:endParaRPr lang="en-GB" sz="1200" b="0" i="0" u="none" strike="noStrike" kern="1200" cap="none" dirty="0">
              <a:solidFill>
                <a:schemeClr val="dk1"/>
              </a:solidFill>
              <a:effectLst/>
              <a:latin typeface="Calibri"/>
              <a:sym typeface="Calibri"/>
            </a:endParaRPr>
          </a:p>
          <a:p>
            <a:r>
              <a:rPr lang="en-GB" dirty="0"/>
              <a:t>For example</a:t>
            </a:r>
          </a:p>
          <a:p>
            <a:endParaRPr lang="en-GB" dirty="0"/>
          </a:p>
          <a:p>
            <a:pPr marL="457211" indent="-457211">
              <a:buFont typeface="Arial" panose="020B0604020202020204" pitchFamily="34" charset="0"/>
              <a:buChar char="•"/>
            </a:pPr>
            <a:r>
              <a:rPr lang="en-GB" sz="1200" b="1" dirty="0">
                <a:latin typeface="Arial" panose="020B0604020202020204" pitchFamily="34" charset="0"/>
                <a:cs typeface="Arial" panose="020B0604020202020204" pitchFamily="34" charset="0"/>
              </a:rPr>
              <a:t>Your - £1 that you bring in on a non-uniform day - could buy a raincoat to help protect a child refugee from the elements</a:t>
            </a:r>
          </a:p>
          <a:p>
            <a:pPr marL="457211" indent="-457211">
              <a:buFont typeface="Arial" panose="020B0604020202020204" pitchFamily="34" charset="0"/>
              <a:buChar char="•"/>
            </a:pPr>
            <a:endParaRPr lang="en-GB" sz="1200" b="1" dirty="0">
              <a:latin typeface="Arial" panose="020B0604020202020204" pitchFamily="34" charset="0"/>
              <a:cs typeface="Arial" panose="020B0604020202020204" pitchFamily="34" charset="0"/>
            </a:endParaRPr>
          </a:p>
          <a:p>
            <a:pPr marL="457211" indent="-457211">
              <a:buFont typeface="Arial" panose="020B0604020202020204" pitchFamily="34" charset="0"/>
              <a:buChar char="•"/>
            </a:pPr>
            <a:r>
              <a:rPr lang="en-GB" sz="1200" b="1" dirty="0">
                <a:latin typeface="Arial" panose="020B0604020202020204" pitchFamily="34" charset="0"/>
                <a:cs typeface="Arial" panose="020B0604020202020204" pitchFamily="34" charset="0"/>
              </a:rPr>
              <a:t>Your class - £30 - could buy shelter kits for four families in an emergency, including sleeping materials, a torch and batteries.</a:t>
            </a:r>
          </a:p>
          <a:p>
            <a:endParaRPr lang="en-GB" sz="1200" b="1" dirty="0">
              <a:latin typeface="Arial" panose="020B0604020202020204" pitchFamily="34" charset="0"/>
              <a:cs typeface="Arial" panose="020B0604020202020204" pitchFamily="34" charset="0"/>
            </a:endParaRPr>
          </a:p>
          <a:p>
            <a:pPr marL="457211" indent="-457211">
              <a:buFont typeface="Arial" panose="020B0604020202020204" pitchFamily="34" charset="0"/>
              <a:buChar char="•"/>
            </a:pPr>
            <a:r>
              <a:rPr lang="en-GB" sz="1200" b="1" dirty="0">
                <a:latin typeface="Arial" panose="020B0604020202020204" pitchFamily="34" charset="0"/>
                <a:cs typeface="Arial" panose="020B0604020202020204" pitchFamily="34" charset="0"/>
              </a:rPr>
              <a:t>Your school - £290 - could cover the cost of a Teacher's Kit which contains all the equipment necessary for a teacher with a class of up to 100 children</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7747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cap="none" dirty="0">
                <a:solidFill>
                  <a:schemeClr val="dk1"/>
                </a:solidFill>
                <a:effectLst/>
                <a:latin typeface="Calibri"/>
                <a:ea typeface="Calibri"/>
                <a:cs typeface="Calibri"/>
                <a:sym typeface="Calibri"/>
              </a:rPr>
              <a:t>Does anyone know what this word means?</a:t>
            </a:r>
          </a:p>
          <a:p>
            <a:endParaRPr lang="en-GB" sz="1200" b="1" i="0" u="none" strike="noStrike" kern="1200" cap="none" dirty="0">
              <a:solidFill>
                <a:schemeClr val="dk1"/>
              </a:solidFill>
              <a:effectLst/>
              <a:latin typeface="Calibri"/>
              <a:ea typeface="Calibri"/>
              <a:cs typeface="Calibri"/>
              <a:sym typeface="Calibri"/>
            </a:endParaRPr>
          </a:p>
          <a:p>
            <a:r>
              <a:rPr lang="en-GB" sz="1200" b="1" i="0" u="none" strike="noStrike" kern="1200" cap="none" dirty="0">
                <a:solidFill>
                  <a:schemeClr val="dk1"/>
                </a:solidFill>
                <a:effectLst/>
                <a:latin typeface="Calibri"/>
                <a:ea typeface="Calibri"/>
                <a:cs typeface="Calibri"/>
                <a:sym typeface="Calibri"/>
              </a:rPr>
              <a:t>Campaigning </a:t>
            </a:r>
            <a:r>
              <a:rPr lang="en-GB" sz="1200" b="0" i="0" u="none" strike="noStrike" kern="1200" cap="none" dirty="0">
                <a:solidFill>
                  <a:schemeClr val="dk1"/>
                </a:solidFill>
                <a:effectLst/>
                <a:latin typeface="Calibri"/>
                <a:ea typeface="Calibri"/>
                <a:cs typeface="Calibri"/>
                <a:sym typeface="Calibri"/>
              </a:rPr>
              <a:t>– But there’s also another way that you can help people; that’s by using your voice and speaking out for what you believe is right.</a:t>
            </a:r>
          </a:p>
          <a:p>
            <a:endParaRPr lang="en-GB" sz="1200" b="0" i="0" u="none" strike="noStrike" kern="1200" cap="none" dirty="0">
              <a:solidFill>
                <a:schemeClr val="dk1"/>
              </a:solidFill>
              <a:effectLst/>
              <a:latin typeface="Calibri"/>
              <a:ea typeface="Calibri"/>
              <a:cs typeface="Calibri"/>
              <a:sym typeface="Calibri"/>
            </a:endParaRPr>
          </a:p>
          <a:p>
            <a:r>
              <a:rPr lang="en-GB" sz="1200" b="0" i="0" u="none" strike="noStrike" kern="1200" cap="none" dirty="0">
                <a:solidFill>
                  <a:schemeClr val="dk1"/>
                </a:solidFill>
                <a:effectLst/>
                <a:latin typeface="Calibri"/>
                <a:ea typeface="Calibri"/>
                <a:cs typeface="Calibri"/>
                <a:sym typeface="Calibri"/>
              </a:rPr>
              <a:t>There’s lots of ways that you can do that.</a:t>
            </a:r>
          </a:p>
          <a:p>
            <a:endParaRPr lang="en-GB" sz="1200" b="0" i="0" u="none" strike="noStrike" kern="1200" cap="none" dirty="0">
              <a:solidFill>
                <a:schemeClr val="dk1"/>
              </a:solidFill>
              <a:effectLst/>
              <a:latin typeface="Calibri"/>
              <a:ea typeface="Calibri"/>
              <a:cs typeface="Calibri"/>
              <a:sym typeface="Calibri"/>
            </a:endParaRPr>
          </a:p>
          <a:p>
            <a:r>
              <a:rPr lang="en-GB" sz="1200" b="0" i="0" u="none" strike="noStrike" kern="1200" cap="none" dirty="0">
                <a:solidFill>
                  <a:schemeClr val="dk1"/>
                </a:solidFill>
                <a:effectLst/>
                <a:latin typeface="Calibri"/>
                <a:ea typeface="Calibri"/>
                <a:cs typeface="Calibri"/>
                <a:sym typeface="Calibri"/>
              </a:rPr>
              <a:t>Who knows who the prime minister is? Theresa May!</a:t>
            </a:r>
          </a:p>
          <a:p>
            <a:endParaRPr lang="en-GB" sz="1200" b="0" i="0" u="none" strike="noStrike" kern="1200" cap="none" dirty="0">
              <a:solidFill>
                <a:schemeClr val="dk1"/>
              </a:solidFill>
              <a:effectLst/>
              <a:latin typeface="Calibri"/>
              <a:ea typeface="Calibri"/>
              <a:cs typeface="Calibri"/>
              <a:sym typeface="Calibri"/>
            </a:endParaRPr>
          </a:p>
          <a:p>
            <a:r>
              <a:rPr lang="en-GB" sz="1200" b="0" i="0" u="none" strike="noStrike" kern="1200" cap="none" dirty="0">
                <a:solidFill>
                  <a:schemeClr val="dk1"/>
                </a:solidFill>
                <a:effectLst/>
                <a:latin typeface="Calibri"/>
                <a:ea typeface="Calibri"/>
                <a:cs typeface="Calibri"/>
                <a:sym typeface="Calibri"/>
              </a:rPr>
              <a:t>So Theresa May has the power to help protect children in need, like </a:t>
            </a:r>
            <a:r>
              <a:rPr lang="en-GB" sz="1200" b="0" i="0" u="none" strike="noStrike" kern="1200" cap="none" dirty="0" err="1">
                <a:solidFill>
                  <a:schemeClr val="dk1"/>
                </a:solidFill>
                <a:effectLst/>
                <a:latin typeface="Calibri"/>
                <a:ea typeface="Calibri"/>
                <a:cs typeface="Calibri"/>
                <a:sym typeface="Calibri"/>
              </a:rPr>
              <a:t>Saja</a:t>
            </a:r>
            <a:r>
              <a:rPr lang="en-GB" sz="1200" b="0" i="0" u="none" strike="noStrike" kern="1200" cap="none" dirty="0">
                <a:solidFill>
                  <a:schemeClr val="dk1"/>
                </a:solidFill>
                <a:effectLst/>
                <a:latin typeface="Calibri"/>
                <a:ea typeface="Calibri"/>
                <a:cs typeface="Calibri"/>
                <a:sym typeface="Calibri"/>
              </a:rPr>
              <a:t>. She can help make sure children like </a:t>
            </a:r>
            <a:r>
              <a:rPr lang="en-GB" sz="1200" b="0" i="0" u="none" strike="noStrike" kern="1200" cap="none" dirty="0" err="1">
                <a:solidFill>
                  <a:schemeClr val="dk1"/>
                </a:solidFill>
                <a:effectLst/>
                <a:latin typeface="Calibri"/>
                <a:ea typeface="Calibri"/>
                <a:cs typeface="Calibri"/>
                <a:sym typeface="Calibri"/>
              </a:rPr>
              <a:t>Saja</a:t>
            </a:r>
            <a:r>
              <a:rPr lang="en-GB" sz="1200" b="0" i="0" u="none" strike="noStrike" kern="1200" cap="none" dirty="0">
                <a:solidFill>
                  <a:schemeClr val="dk1"/>
                </a:solidFill>
                <a:effectLst/>
                <a:latin typeface="Calibri"/>
                <a:ea typeface="Calibri"/>
                <a:cs typeface="Calibri"/>
                <a:sym typeface="Calibri"/>
              </a:rPr>
              <a:t> have all the things they need – all the things in the bag. </a:t>
            </a:r>
          </a:p>
          <a:p>
            <a:r>
              <a:rPr lang="en-GB" sz="1200" b="0" i="0" u="none" strike="noStrike" kern="1200" cap="none" dirty="0">
                <a:solidFill>
                  <a:schemeClr val="dk1"/>
                </a:solidFill>
                <a:effectLst/>
                <a:latin typeface="Calibri"/>
                <a:ea typeface="Calibri"/>
                <a:cs typeface="Calibri"/>
                <a:sym typeface="Calibri"/>
              </a:rPr>
              <a:t>it’s quite hard to contact Theresa May directly. However every community across the UK, has an MP. Your MP represents the things you care about in government.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dk1"/>
                </a:solidFill>
                <a:effectLst/>
                <a:latin typeface="Calibri"/>
                <a:ea typeface="Calibri"/>
                <a:cs typeface="Calibri"/>
                <a:sym typeface="Calibri"/>
              </a:rPr>
              <a:t>You guys are really powerful, and you’ve just told us about why you care about children like </a:t>
            </a:r>
            <a:r>
              <a:rPr lang="en-GB" sz="1200" b="0" i="0" u="none" strike="noStrike" kern="1200" cap="none" dirty="0" err="1">
                <a:solidFill>
                  <a:schemeClr val="dk1"/>
                </a:solidFill>
                <a:effectLst/>
                <a:latin typeface="Calibri"/>
                <a:ea typeface="Calibri"/>
                <a:cs typeface="Calibri"/>
                <a:sym typeface="Calibri"/>
              </a:rPr>
              <a:t>Saja</a:t>
            </a:r>
            <a:r>
              <a:rPr lang="en-GB" sz="1200" b="0" i="0" u="none" strike="noStrike" kern="1200" cap="none" dirty="0">
                <a:solidFill>
                  <a:schemeClr val="dk1"/>
                </a:solidFill>
                <a:effectLst/>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dk1"/>
                </a:solidFill>
                <a:effectLst/>
                <a:latin typeface="Calibri"/>
                <a:ea typeface="Calibri"/>
                <a:cs typeface="Calibri"/>
                <a:sym typeface="Calibri"/>
              </a:rPr>
              <a:t>We are campaigners, and it’s our job to help create change for children like </a:t>
            </a:r>
            <a:r>
              <a:rPr lang="en-GB" sz="1200" b="0" i="0" u="none" strike="noStrike" kern="1200" cap="none" dirty="0" err="1">
                <a:solidFill>
                  <a:schemeClr val="dk1"/>
                </a:solidFill>
                <a:effectLst/>
                <a:latin typeface="Calibri"/>
                <a:ea typeface="Calibri"/>
                <a:cs typeface="Calibri"/>
                <a:sym typeface="Calibri"/>
              </a:rPr>
              <a:t>Saja</a:t>
            </a:r>
            <a:r>
              <a:rPr lang="en-GB" sz="1200" b="0" i="0" u="none" strike="noStrike" kern="1200" cap="none" dirty="0">
                <a:solidFill>
                  <a:schemeClr val="dk1"/>
                </a:solidFill>
                <a:effectLst/>
                <a:latin typeface="Calibri"/>
                <a:ea typeface="Calibri"/>
                <a:cs typeface="Calibri"/>
                <a:sym typeface="Calibri"/>
              </a:rPr>
              <a:t>. But we can’t do it without you – so we’re asking you to help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dk1"/>
              </a:solidFill>
              <a:effectLst/>
              <a:latin typeface="Calibri"/>
              <a:ea typeface="Calibri"/>
              <a:cs typeface="Calibri"/>
              <a:sym typeface="Calibri"/>
            </a:endParaRPr>
          </a:p>
          <a:p>
            <a:r>
              <a:rPr lang="en-GB" sz="1200" b="0" i="0" u="none" strike="noStrike" kern="1200" cap="none" dirty="0">
                <a:solidFill>
                  <a:schemeClr val="dk1"/>
                </a:solidFill>
                <a:effectLst/>
                <a:latin typeface="Calibri"/>
                <a:ea typeface="Calibri"/>
                <a:cs typeface="Calibri"/>
                <a:sym typeface="Calibri"/>
              </a:rPr>
              <a:t>If you talk or write to your MP about why you think it’s important to help children like </a:t>
            </a:r>
            <a:r>
              <a:rPr lang="en-GB" sz="1200" b="0" i="0" u="none" strike="noStrike" kern="1200" cap="none" dirty="0" err="1">
                <a:solidFill>
                  <a:schemeClr val="dk1"/>
                </a:solidFill>
                <a:effectLst/>
                <a:latin typeface="Calibri"/>
                <a:ea typeface="Calibri"/>
                <a:cs typeface="Calibri"/>
                <a:sym typeface="Calibri"/>
              </a:rPr>
              <a:t>Saja</a:t>
            </a:r>
            <a:r>
              <a:rPr lang="en-GB" sz="1200" b="0" i="0" u="none" strike="noStrike" kern="1200" cap="none" dirty="0">
                <a:solidFill>
                  <a:schemeClr val="dk1"/>
                </a:solidFill>
                <a:effectLst/>
                <a:latin typeface="Calibri"/>
                <a:ea typeface="Calibri"/>
                <a:cs typeface="Calibri"/>
                <a:sym typeface="Calibri"/>
              </a:rPr>
              <a:t> and ask them to help protect them, they can take your messages to Theresa May who can help children in need around the world.</a:t>
            </a:r>
          </a:p>
          <a:p>
            <a:endParaRPr lang="en-GB" sz="1200" b="0" i="0" u="none" strike="noStrike" kern="1200" cap="none" dirty="0">
              <a:solidFill>
                <a:schemeClr val="dk1"/>
              </a:solidFill>
              <a:effectLst/>
              <a:latin typeface="Calibri"/>
              <a:ea typeface="Calibri"/>
              <a:cs typeface="Calibri"/>
              <a:sym typeface="Calibri"/>
            </a:endParaRPr>
          </a:p>
          <a:p>
            <a:r>
              <a:rPr lang="en-GB" sz="1200" b="0" i="0" u="none" strike="noStrike" kern="1200" cap="none" dirty="0">
                <a:solidFill>
                  <a:schemeClr val="dk1"/>
                </a:solidFill>
                <a:effectLst/>
                <a:latin typeface="Calibri"/>
                <a:ea typeface="Calibri"/>
                <a:cs typeface="Calibri"/>
                <a:sym typeface="Calibri"/>
              </a:rPr>
              <a:t>In your topic this term you will be thinking about this word Campaigning, or </a:t>
            </a:r>
            <a:r>
              <a:rPr lang="en-GB" sz="1200" b="1" i="0" u="none" strike="noStrike" kern="1200" cap="none" dirty="0">
                <a:solidFill>
                  <a:schemeClr val="dk1"/>
                </a:solidFill>
                <a:effectLst/>
                <a:latin typeface="Calibri"/>
                <a:ea typeface="Calibri"/>
                <a:cs typeface="Calibri"/>
                <a:sym typeface="Calibri"/>
              </a:rPr>
              <a:t>speaking out about what you care </a:t>
            </a:r>
            <a:r>
              <a:rPr lang="en-GB" sz="1200" b="0" i="0" u="none" strike="noStrike" kern="1200" cap="none" dirty="0">
                <a:solidFill>
                  <a:schemeClr val="dk1"/>
                </a:solidFill>
                <a:effectLst/>
                <a:latin typeface="Calibri"/>
                <a:ea typeface="Calibri"/>
                <a:cs typeface="Calibri"/>
                <a:sym typeface="Calibri"/>
              </a:rPr>
              <a:t>about to help children in need around the world….</a:t>
            </a:r>
          </a:p>
          <a:p>
            <a:endParaRPr lang="en-GB" sz="1200" b="0" i="0" u="none" strike="noStrike" kern="1200" cap="none" dirty="0">
              <a:solidFill>
                <a:schemeClr val="dk1"/>
              </a:solidFill>
              <a:effectLst/>
              <a:latin typeface="Calibri"/>
              <a:ea typeface="Calibri"/>
              <a:cs typeface="Calibri"/>
              <a:sym typeface="Calibri"/>
            </a:endParaRPr>
          </a:p>
          <a:p>
            <a:endParaRPr lang="en-GB" sz="1200" b="0" i="0" u="none" strike="noStrike" kern="1200" cap="none" dirty="0">
              <a:solidFill>
                <a:schemeClr val="dk1"/>
              </a:solidFill>
              <a:effectLst/>
              <a:latin typeface="Calibri"/>
              <a:ea typeface="Calibri"/>
              <a:cs typeface="Calibri"/>
              <a:sym typeface="Calibri"/>
            </a:endParaRPr>
          </a:p>
          <a:p>
            <a:endParaRPr lang="en-GB" sz="1200" b="0" i="0" u="none" strike="noStrike" kern="1200" cap="none" dirty="0">
              <a:solidFill>
                <a:schemeClr val="dk1"/>
              </a:solidFill>
              <a:effectLst/>
              <a:latin typeface="Calibri"/>
              <a:ea typeface="Calibri"/>
              <a:cs typeface="Calibri"/>
              <a:sym typeface="Calibri"/>
            </a:endParaRPr>
          </a:p>
          <a:p>
            <a:endParaRPr lang="en-GB" sz="1200" b="0" i="0" u="none" strike="noStrike" kern="1200" cap="none" dirty="0">
              <a:solidFill>
                <a:schemeClr val="dk1"/>
              </a:solidFill>
              <a:effectLst/>
              <a:latin typeface="Calibri"/>
              <a:ea typeface="Calibri"/>
              <a:cs typeface="Calibri"/>
              <a:sym typeface="Calibri"/>
            </a:endParaRPr>
          </a:p>
          <a:p>
            <a:endParaRPr lang="en-GB" sz="1200" b="0" i="0" u="none" strike="noStrike" kern="1200" cap="none" dirty="0">
              <a:solidFill>
                <a:schemeClr val="dk1"/>
              </a:solidFill>
              <a:effectLst/>
              <a:latin typeface="Calibri"/>
              <a:ea typeface="Calibri"/>
              <a:cs typeface="Calibri"/>
              <a:sym typeface="Calibri"/>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1651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6" name="Shape 426"/>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lvl="0">
              <a:spcBef>
                <a:spcPts val="0"/>
              </a:spcBef>
              <a:buNone/>
            </a:pPr>
            <a:r>
              <a:rPr lang="en-GB" dirty="0">
                <a:latin typeface="Arial"/>
                <a:ea typeface="Arial"/>
                <a:cs typeface="Arial"/>
                <a:sym typeface="Arial"/>
              </a:rPr>
              <a:t>Plenary - 2-5 minutes depending on time</a:t>
            </a:r>
          </a:p>
          <a:p>
            <a:pPr lvl="0">
              <a:spcBef>
                <a:spcPts val="0"/>
              </a:spcBef>
              <a:buNone/>
            </a:pPr>
            <a:endParaRPr dirty="0">
              <a:latin typeface="Arial"/>
              <a:ea typeface="Arial"/>
              <a:cs typeface="Arial"/>
              <a:sym typeface="Arial"/>
            </a:endParaRPr>
          </a:p>
          <a:p>
            <a:pPr lvl="0">
              <a:spcBef>
                <a:spcPts val="0"/>
              </a:spcBef>
              <a:buNone/>
            </a:pPr>
            <a:r>
              <a:rPr lang="en-GB" dirty="0">
                <a:latin typeface="Arial"/>
                <a:ea typeface="Arial"/>
                <a:cs typeface="Arial"/>
                <a:sym typeface="Arial"/>
              </a:rPr>
              <a:t>Children fill in their ‘Charlie Brown’, write on paper by answering the questions on the board. </a:t>
            </a:r>
          </a:p>
          <a:p>
            <a:pPr lvl="0">
              <a:spcBef>
                <a:spcPts val="0"/>
              </a:spcBef>
              <a:buNone/>
            </a:pPr>
            <a:r>
              <a:rPr lang="en-GB" dirty="0">
                <a:latin typeface="Arial"/>
                <a:ea typeface="Arial"/>
                <a:cs typeface="Arial"/>
                <a:sym typeface="Arial"/>
              </a:rPr>
              <a:t>They could then either share with each other in pairs or small groups, or the teacher could ask for example answers from </a:t>
            </a:r>
            <a:r>
              <a:rPr lang="en-GB">
                <a:latin typeface="Arial"/>
                <a:ea typeface="Arial"/>
                <a:cs typeface="Arial"/>
                <a:sym typeface="Arial"/>
              </a:rPr>
              <a:t>the class.</a:t>
            </a:r>
            <a:endParaRPr lang="en-GB" dirty="0">
              <a:latin typeface="Arial"/>
              <a:ea typeface="Arial"/>
              <a:cs typeface="Arial"/>
              <a:sym typeface="Arial"/>
            </a:endParaRPr>
          </a:p>
          <a:p>
            <a:pPr lvl="0">
              <a:spcBef>
                <a:spcPts val="0"/>
              </a:spcBef>
              <a:buNone/>
            </a:pPr>
            <a:endParaRPr dirty="0">
              <a:latin typeface="Arial"/>
              <a:ea typeface="Arial"/>
              <a:cs typeface="Arial"/>
              <a:sym typeface="Arial"/>
            </a:endParaRPr>
          </a:p>
          <a:p>
            <a:pPr lvl="0">
              <a:spcBef>
                <a:spcPts val="0"/>
              </a:spcBef>
              <a:buNone/>
            </a:pPr>
            <a:r>
              <a:rPr lang="en-GB" b="1" dirty="0">
                <a:latin typeface="Arial"/>
                <a:ea typeface="Arial"/>
                <a:cs typeface="Arial"/>
                <a:sym typeface="Arial"/>
              </a:rPr>
              <a:t>At end of lesson:</a:t>
            </a:r>
          </a:p>
          <a:p>
            <a:pPr lvl="0">
              <a:spcBef>
                <a:spcPts val="0"/>
              </a:spcBef>
              <a:buNone/>
            </a:pPr>
            <a:r>
              <a:rPr lang="en-GB" dirty="0">
                <a:latin typeface="Arial"/>
                <a:ea typeface="Arial"/>
                <a:cs typeface="Arial"/>
                <a:sym typeface="Arial"/>
              </a:rPr>
              <a:t>What could you do with your Charlie Browns?</a:t>
            </a:r>
          </a:p>
          <a:p>
            <a:pPr lvl="0">
              <a:spcBef>
                <a:spcPts val="0"/>
              </a:spcBef>
              <a:buNone/>
            </a:pPr>
            <a:r>
              <a:rPr lang="en-GB" dirty="0">
                <a:latin typeface="Arial"/>
                <a:ea typeface="Arial"/>
                <a:cs typeface="Arial"/>
                <a:sym typeface="Arial"/>
              </a:rPr>
              <a:t>Create bunting to hang up around the classroom, corridor, or around the school. Thus, children using the classroom in future can see what they’ve learned, and how other children in their school have learned with </a:t>
            </a:r>
            <a:r>
              <a:rPr lang="en-GB" dirty="0" err="1">
                <a:latin typeface="Arial"/>
                <a:ea typeface="Arial"/>
                <a:cs typeface="Arial"/>
                <a:sym typeface="Arial"/>
              </a:rPr>
              <a:t>StC</a:t>
            </a:r>
            <a:r>
              <a:rPr lang="en-GB" dirty="0">
                <a:latin typeface="Arial"/>
                <a:ea typeface="Arial"/>
                <a:cs typeface="Arial"/>
                <a:sym typeface="Arial"/>
              </a:rPr>
              <a:t> how to change the world.</a:t>
            </a:r>
            <a:endParaRPr dirty="0">
              <a:latin typeface="Arial"/>
              <a:ea typeface="Arial"/>
              <a:cs typeface="Arial"/>
              <a:sym typeface="Arial"/>
            </a:endParaRPr>
          </a:p>
          <a:p>
            <a:pPr lvl="0">
              <a:spcBef>
                <a:spcPts val="0"/>
              </a:spcBef>
              <a:buNone/>
            </a:pPr>
            <a:r>
              <a:rPr lang="en-GB" dirty="0">
                <a:latin typeface="Arial"/>
                <a:ea typeface="Arial"/>
                <a:cs typeface="Arial"/>
                <a:sym typeface="Arial"/>
              </a:rPr>
              <a:t>OR send them to your MP, asking the question “Why do you think it’s important to protect children in war?”. </a:t>
            </a:r>
          </a:p>
          <a:p>
            <a:pPr lvl="0" rtl="0">
              <a:spcBef>
                <a:spcPts val="0"/>
              </a:spcBef>
              <a:buNone/>
            </a:pPr>
            <a:endParaRPr dirty="0"/>
          </a:p>
        </p:txBody>
      </p:sp>
      <p:sp>
        <p:nvSpPr>
          <p:cNvPr id="427" name="Shape 427"/>
          <p:cNvSpPr txBox="1">
            <a:spLocks noGrp="1"/>
          </p:cNvSpPr>
          <p:nvPr>
            <p:ph type="sldNum" idx="12"/>
          </p:nvPr>
        </p:nvSpPr>
        <p:spPr>
          <a:xfrm>
            <a:off x="3850442" y="9428583"/>
            <a:ext cx="2945659" cy="496332"/>
          </a:xfrm>
          <a:prstGeom prst="rect">
            <a:avLst/>
          </a:prstGeom>
        </p:spPr>
        <p:txBody>
          <a:bodyPr lIns="91425" tIns="45700" rIns="91425" bIns="45700" anchor="b" anchorCtr="0">
            <a:noAutofit/>
          </a:bodyPr>
          <a:lstStyle/>
          <a:p>
            <a:pPr lvl="0" rtl="0">
              <a:spcBef>
                <a:spcPts val="0"/>
              </a:spcBef>
              <a:buNone/>
            </a:pPr>
            <a:fld id="{00000000-1234-1234-1234-123412341234}" type="slidenum">
              <a:rPr lang="en-GB"/>
              <a:t>15</a:t>
            </a:fld>
            <a:endParaRPr lang="en-GB"/>
          </a:p>
        </p:txBody>
      </p:sp>
    </p:spTree>
    <p:extLst>
      <p:ext uri="{BB962C8B-B14F-4D97-AF65-F5344CB8AC3E}">
        <p14:creationId xmlns:p14="http://schemas.microsoft.com/office/powerpoint/2010/main" val="282396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our schools resources here: https://www.savethechildren.org.uk/how-you-can-help/show-your-support/childrens-campaigning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3442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lvl="0">
              <a:spcBef>
                <a:spcPts val="0"/>
              </a:spcBef>
              <a:buNone/>
            </a:pPr>
            <a:endParaRPr/>
          </a:p>
        </p:txBody>
      </p:sp>
      <p:sp>
        <p:nvSpPr>
          <p:cNvPr id="443" name="Shape 443"/>
          <p:cNvSpPr txBox="1">
            <a:spLocks noGrp="1"/>
          </p:cNvSpPr>
          <p:nvPr>
            <p:ph type="sldNum" idx="12"/>
          </p:nvPr>
        </p:nvSpPr>
        <p:spPr>
          <a:xfrm>
            <a:off x="3850442" y="9428583"/>
            <a:ext cx="2945659" cy="496332"/>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GB"/>
              <a:t>17</a:t>
            </a:fld>
            <a:endParaRPr lang="en-GB"/>
          </a:p>
        </p:txBody>
      </p:sp>
    </p:spTree>
    <p:extLst>
      <p:ext uri="{BB962C8B-B14F-4D97-AF65-F5344CB8AC3E}">
        <p14:creationId xmlns:p14="http://schemas.microsoft.com/office/powerpoint/2010/main" val="1798010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6" name="Shape 426"/>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pPr lvl="0">
              <a:spcBef>
                <a:spcPts val="0"/>
              </a:spcBef>
              <a:buNone/>
            </a:pPr>
            <a:r>
              <a:rPr lang="en-GB" dirty="0">
                <a:latin typeface="Arial"/>
                <a:ea typeface="Arial"/>
                <a:cs typeface="Arial"/>
                <a:sym typeface="Arial"/>
              </a:rPr>
              <a:t>Charlie Brown template – print in colour for children to do their reflection piece.</a:t>
            </a:r>
          </a:p>
          <a:p>
            <a:pPr lvl="0" rtl="0">
              <a:spcBef>
                <a:spcPts val="0"/>
              </a:spcBef>
              <a:buNone/>
            </a:pPr>
            <a:endParaRPr dirty="0"/>
          </a:p>
        </p:txBody>
      </p:sp>
      <p:sp>
        <p:nvSpPr>
          <p:cNvPr id="427" name="Shape 427"/>
          <p:cNvSpPr txBox="1">
            <a:spLocks noGrp="1"/>
          </p:cNvSpPr>
          <p:nvPr>
            <p:ph type="sldNum" idx="12"/>
          </p:nvPr>
        </p:nvSpPr>
        <p:spPr>
          <a:xfrm>
            <a:off x="3850442" y="9428583"/>
            <a:ext cx="2945659" cy="496332"/>
          </a:xfrm>
          <a:prstGeom prst="rect">
            <a:avLst/>
          </a:prstGeom>
        </p:spPr>
        <p:txBody>
          <a:bodyPr lIns="91425" tIns="45700" rIns="91425" bIns="45700" anchor="b" anchorCtr="0">
            <a:noAutofit/>
          </a:bodyPr>
          <a:lstStyle/>
          <a:p>
            <a:pPr lvl="0" rtl="0">
              <a:spcBef>
                <a:spcPts val="0"/>
              </a:spcBef>
              <a:buNone/>
            </a:pPr>
            <a:fld id="{00000000-1234-1234-1234-123412341234}" type="slidenum">
              <a:rPr lang="en-GB"/>
              <a:t>18</a:t>
            </a:fld>
            <a:endParaRPr lang="en-GB"/>
          </a:p>
        </p:txBody>
      </p:sp>
    </p:spTree>
    <p:extLst>
      <p:ext uri="{BB962C8B-B14F-4D97-AF65-F5344CB8AC3E}">
        <p14:creationId xmlns:p14="http://schemas.microsoft.com/office/powerpoint/2010/main" val="1295415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GB" dirty="0"/>
              <a:t>You will need: Rucksack, bread, bottle of clear and dirty water, sleeping bag or tarpaulin, First Aid or plasters, a book, a cut out paper heart. </a:t>
            </a:r>
          </a:p>
          <a:p>
            <a:pPr lvl="0">
              <a:spcBef>
                <a:spcPts val="0"/>
              </a:spcBef>
              <a:buNone/>
            </a:pPr>
            <a:r>
              <a:rPr lang="en-GB" dirty="0"/>
              <a:t>A volunteer who can emerge from the back of the room with a big bag after Slide 3.</a:t>
            </a:r>
          </a:p>
          <a:p>
            <a:pPr lvl="0">
              <a:spcBef>
                <a:spcPts val="0"/>
              </a:spcBef>
              <a:buNone/>
            </a:pPr>
            <a:endParaRPr lang="en-GB" dirty="0"/>
          </a:p>
          <a:p>
            <a:pPr lvl="0">
              <a:spcBef>
                <a:spcPts val="0"/>
              </a:spcBef>
              <a:buNone/>
            </a:pPr>
            <a:r>
              <a:rPr lang="en-GB" dirty="0"/>
              <a:t>Introduce yourself.</a:t>
            </a:r>
          </a:p>
          <a:p>
            <a:pPr lvl="0">
              <a:spcBef>
                <a:spcPts val="0"/>
              </a:spcBef>
              <a:buNone/>
            </a:pPr>
            <a:endParaRPr lang="en-GB" dirty="0"/>
          </a:p>
          <a:p>
            <a:pPr lvl="0">
              <a:spcBef>
                <a:spcPts val="0"/>
              </a:spcBef>
              <a:buNone/>
            </a:pPr>
            <a:r>
              <a:rPr lang="en-GB" sz="1200" b="0" i="0" u="none" strike="noStrike" kern="1200" cap="none" dirty="0">
                <a:solidFill>
                  <a:schemeClr val="dk1"/>
                </a:solidFill>
                <a:effectLst/>
                <a:latin typeface="Calibri"/>
                <a:ea typeface="Calibri"/>
                <a:cs typeface="Calibri"/>
                <a:sym typeface="Calibri"/>
              </a:rPr>
              <a:t>Some of the things I’m going to talk to you about today might be a little worrying or concerning. If at any point you would like to step outside, please feel free to do so. We can talk to you separately afterwards, or you can speak to a teacher or pastoral support person on site</a:t>
            </a:r>
            <a:endParaRPr lang="en-GB" dirty="0"/>
          </a:p>
        </p:txBody>
      </p:sp>
      <p:sp>
        <p:nvSpPr>
          <p:cNvPr id="4" name="Slide Number Placeholder 3"/>
          <p:cNvSpPr>
            <a:spLocks noGrp="1"/>
          </p:cNvSpPr>
          <p:nvPr>
            <p:ph type="sldNum" sz="quarter" idx="10"/>
          </p:nvPr>
        </p:nvSpPr>
        <p:spPr/>
        <p:txBody>
          <a:bodyPr/>
          <a:lstStyle/>
          <a:p>
            <a:fld id="{23FFFF08-BA74-3E4E-B67B-CFCBDE5D9836}" type="slidenum">
              <a:rPr lang="en-US" smtClean="0"/>
              <a:t>2</a:t>
            </a:fld>
            <a:endParaRPr lang="en-US"/>
          </a:p>
        </p:txBody>
      </p:sp>
    </p:spTree>
    <p:extLst>
      <p:ext uri="{BB962C8B-B14F-4D97-AF65-F5344CB8AC3E}">
        <p14:creationId xmlns:p14="http://schemas.microsoft.com/office/powerpoint/2010/main" val="147653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b="1" dirty="0"/>
              <a:t>1. Ask Children:</a:t>
            </a:r>
          </a:p>
          <a:p>
            <a:pPr marL="685800" lvl="1" indent="-228600" eaLnBrk="1" hangingPunct="1">
              <a:buFontTx/>
              <a:buAutoNum type="alphaLcPeriod"/>
            </a:pPr>
            <a:r>
              <a:rPr lang="en-GB" altLang="en-US" dirty="0"/>
              <a:t>Does anyone know what a charity is? </a:t>
            </a:r>
          </a:p>
          <a:p>
            <a:pPr marL="1143000" marR="0" lvl="2"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i="0" u="none" strike="noStrike" kern="1200" cap="none" dirty="0">
                <a:solidFill>
                  <a:schemeClr val="dk1"/>
                </a:solidFill>
                <a:effectLst/>
                <a:latin typeface="Calibri"/>
                <a:ea typeface="Calibri"/>
                <a:cs typeface="Calibri"/>
                <a:sym typeface="Calibri"/>
              </a:rPr>
              <a:t>“an organisation that provides help for those in need.”</a:t>
            </a:r>
            <a:endParaRPr lang="en-GB" altLang="en-US" dirty="0"/>
          </a:p>
          <a:p>
            <a:pPr marL="685800" lvl="1" indent="-228600" eaLnBrk="1" hangingPunct="1">
              <a:buFontTx/>
              <a:buAutoNum type="alphaLcPeriod"/>
            </a:pPr>
            <a:r>
              <a:rPr lang="en-GB" altLang="en-US" i="0" dirty="0"/>
              <a:t>Charities</a:t>
            </a:r>
            <a:r>
              <a:rPr lang="en-GB" altLang="en-US" i="0" baseline="0" dirty="0"/>
              <a:t> can do all sorts of different things (maybe ask children if they can think of any other charities) e.g. look after older people or protect the environment</a:t>
            </a:r>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r>
              <a:rPr lang="en-GB" sz="1200" b="0" i="0" u="none" strike="noStrike" kern="1200" cap="none" dirty="0">
                <a:solidFill>
                  <a:schemeClr val="dk1"/>
                </a:solidFill>
                <a:effectLst/>
                <a:latin typeface="Calibri"/>
                <a:ea typeface="Calibri"/>
                <a:cs typeface="Calibri"/>
                <a:sym typeface="Calibri"/>
              </a:rPr>
              <a:t>Today we’re going to talk to you about the charity we work for, called Save the Children? </a:t>
            </a:r>
            <a:r>
              <a:rPr lang="en-GB" altLang="en-US" b="0" i="0" baseline="0" dirty="0"/>
              <a:t>Does anyone know what Save the Children does? </a:t>
            </a:r>
          </a:p>
          <a:p>
            <a:pPr marL="457200" lvl="1" indent="0" eaLnBrk="1" hangingPunct="1">
              <a:buFontTx/>
              <a:buNone/>
            </a:pPr>
            <a:endParaRPr lang="en-GB" altLang="en-US" b="0" dirty="0"/>
          </a:p>
          <a:p>
            <a:r>
              <a:rPr lang="en-GB" altLang="en-US" dirty="0"/>
              <a:t>At Save the</a:t>
            </a:r>
            <a:r>
              <a:rPr lang="en-GB" altLang="en-US" baseline="0" dirty="0"/>
              <a:t> </a:t>
            </a:r>
            <a:r>
              <a:rPr lang="en-GB" altLang="en-US" dirty="0"/>
              <a:t>Children </a:t>
            </a:r>
            <a:r>
              <a:rPr lang="en-GB" altLang="en-US" dirty="0">
                <a:solidFill>
                  <a:srgbClr val="FF0000"/>
                </a:solidFill>
              </a:rPr>
              <a:t>we save children’s </a:t>
            </a:r>
            <a:r>
              <a:rPr lang="en-GB" altLang="en-US" dirty="0"/>
              <a:t>lives and help them to develop and thrive.</a:t>
            </a:r>
            <a:r>
              <a:rPr lang="en-GB" altLang="en-US" baseline="0" dirty="0"/>
              <a:t> We work in </a:t>
            </a:r>
            <a:r>
              <a:rPr lang="en-GB" altLang="en-US" dirty="0"/>
              <a:t>more than 120 countries around the world (!) including</a:t>
            </a:r>
            <a:r>
              <a:rPr lang="en-GB" altLang="en-US" baseline="0" dirty="0"/>
              <a:t> the UK</a:t>
            </a:r>
            <a:r>
              <a:rPr lang="en-GB" altLang="en-US" dirty="0"/>
              <a:t> to make sure that children are happy, healthy and safe.</a:t>
            </a:r>
            <a:r>
              <a:rPr lang="en-GB" altLang="en-US" baseline="0" dirty="0"/>
              <a:t> </a:t>
            </a:r>
            <a:r>
              <a:rPr lang="en-GB" altLang="en-US" dirty="0"/>
              <a:t> </a:t>
            </a:r>
          </a:p>
          <a:p>
            <a:endParaRPr lang="en-GB" alt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dk1"/>
                </a:solidFill>
                <a:effectLst/>
                <a:latin typeface="Calibri"/>
                <a:ea typeface="Calibri"/>
                <a:cs typeface="Calibri"/>
                <a:sym typeface="Calibri"/>
              </a:rPr>
              <a:t>We’re just talked about helping people IN NEED. We’re going to think about what that means; what are some of the things that we NEED and the things that we just WANT?</a:t>
            </a:r>
          </a:p>
          <a:p>
            <a:endParaRPr lang="en-US" altLang="en-US" dirty="0"/>
          </a:p>
          <a:p>
            <a:pPr eaLnBrk="1" hangingPunct="1"/>
            <a:r>
              <a:rPr lang="en-GB" altLang="en-US" b="1" dirty="0">
                <a:solidFill>
                  <a:srgbClr val="FFFF00"/>
                </a:solidFill>
              </a:rPr>
              <a:t>Photo 1:</a:t>
            </a:r>
            <a:r>
              <a:rPr lang="en-GB" b="1" dirty="0">
                <a:effectLst/>
              </a:rPr>
              <a:t>Hazim*, 10 years old, and his brother </a:t>
            </a:r>
            <a:r>
              <a:rPr lang="en-GB" b="1" dirty="0" err="1">
                <a:effectLst/>
              </a:rPr>
              <a:t>Fuad</a:t>
            </a:r>
            <a:r>
              <a:rPr lang="en-GB" b="1" dirty="0">
                <a:effectLst/>
              </a:rPr>
              <a:t>, 5 years old.</a:t>
            </a:r>
            <a:r>
              <a:rPr lang="en-GB" b="1" baseline="0" dirty="0">
                <a:effectLst/>
              </a:rPr>
              <a:t> We are helping children like them who have been affected by the war in Yemen. </a:t>
            </a:r>
            <a:endParaRPr lang="en-GB" b="1" dirty="0">
              <a:effectLst/>
            </a:endParaRPr>
          </a:p>
          <a:p>
            <a:pPr eaLnBrk="1" hangingPunct="1"/>
            <a:r>
              <a:rPr lang="en-US" altLang="en-US" b="1" dirty="0"/>
              <a:t>Photo 2: This photo shows refugees arriving in</a:t>
            </a:r>
            <a:r>
              <a:rPr lang="en-US" altLang="en-US" b="1" baseline="0" dirty="0"/>
              <a:t> Lesvos, Greece. They have had to leave their homes because of war or poverty and have travelled a very long way in search of safety. </a:t>
            </a:r>
            <a:endParaRPr lang="en-GB" b="1" dirty="0"/>
          </a:p>
          <a:p>
            <a:endParaRPr lang="en-GB" dirty="0"/>
          </a:p>
        </p:txBody>
      </p:sp>
      <p:sp>
        <p:nvSpPr>
          <p:cNvPr id="4" name="Slide Number Placeholder 3"/>
          <p:cNvSpPr>
            <a:spLocks noGrp="1"/>
          </p:cNvSpPr>
          <p:nvPr>
            <p:ph type="sldNum" sz="quarter" idx="10"/>
          </p:nvPr>
        </p:nvSpPr>
        <p:spPr/>
        <p:txBody>
          <a:bodyPr/>
          <a:lstStyle/>
          <a:p>
            <a:fld id="{23FFFF08-BA74-3E4E-B67B-CFCBDE5D9836}" type="slidenum">
              <a:rPr lang="en-US" smtClean="0"/>
              <a:t>3</a:t>
            </a:fld>
            <a:endParaRPr lang="en-US"/>
          </a:p>
        </p:txBody>
      </p:sp>
    </p:spTree>
    <p:extLst>
      <p:ext uri="{BB962C8B-B14F-4D97-AF65-F5344CB8AC3E}">
        <p14:creationId xmlns:p14="http://schemas.microsoft.com/office/powerpoint/2010/main" val="1842338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79768" y="4715153"/>
            <a:ext cx="5438140" cy="4466987"/>
          </a:xfrm>
          <a:prstGeom prst="rect">
            <a:avLst/>
          </a:prstGeom>
        </p:spPr>
        <p:txBody>
          <a:bodyPr lIns="91425" tIns="91425" rIns="91425" bIns="91425" anchor="t" anchorCtr="0">
            <a:noAutofit/>
          </a:bodyPr>
          <a:lstStyle/>
          <a:p>
            <a:r>
              <a:rPr lang="en-GB" sz="1200" b="0" i="0" u="none" strike="noStrike" kern="1200" cap="none" dirty="0">
                <a:solidFill>
                  <a:schemeClr val="dk1"/>
                </a:solidFill>
                <a:effectLst/>
                <a:latin typeface="Calibri"/>
                <a:ea typeface="Calibri"/>
                <a:cs typeface="Calibri"/>
                <a:sym typeface="Calibri"/>
              </a:rPr>
              <a:t>We’ve just talked about helping people IN NEED. We’re going to think about what that means; what are some of the things that we NEED and the things that we just WANT?</a:t>
            </a:r>
          </a:p>
          <a:p>
            <a:endParaRPr lang="en-GB" sz="1200" b="0" i="0" u="none" strike="noStrike" kern="1200" cap="none" dirty="0">
              <a:solidFill>
                <a:schemeClr val="dk1"/>
              </a:solidFill>
              <a:effectLst/>
              <a:latin typeface="Calibri"/>
              <a:ea typeface="Calibri"/>
              <a:cs typeface="Calibri"/>
              <a:sym typeface="Calibri"/>
            </a:endParaRPr>
          </a:p>
          <a:p>
            <a:r>
              <a:rPr lang="en-GB" sz="1200" b="0" i="0" u="none" strike="noStrike" kern="1200" cap="none" dirty="0">
                <a:solidFill>
                  <a:schemeClr val="dk1"/>
                </a:solidFill>
                <a:effectLst/>
                <a:latin typeface="Calibri"/>
                <a:ea typeface="Calibri"/>
                <a:cs typeface="Calibri"/>
                <a:sym typeface="Calibri"/>
              </a:rPr>
              <a:t>We’re going to give you a few examples. Raise your hand if they think it’s a need or a want.</a:t>
            </a:r>
          </a:p>
          <a:p>
            <a:endParaRPr lang="en-GB" sz="1200" b="0" i="0" u="none" strike="noStrike" kern="1200" cap="none" dirty="0">
              <a:solidFill>
                <a:schemeClr val="dk1"/>
              </a:solidFill>
              <a:effectLst/>
              <a:latin typeface="Calibri"/>
              <a:ea typeface="Calibri"/>
              <a:cs typeface="Calibri"/>
              <a:sym typeface="Calibri"/>
            </a:endParaRPr>
          </a:p>
          <a:p>
            <a:r>
              <a:rPr lang="en-GB" sz="1200" b="1" i="0" u="none" strike="noStrike" kern="1200" cap="none" dirty="0">
                <a:solidFill>
                  <a:schemeClr val="dk1"/>
                </a:solidFill>
                <a:effectLst/>
                <a:latin typeface="Calibri"/>
                <a:ea typeface="Calibri"/>
                <a:cs typeface="Calibri"/>
                <a:sym typeface="Calibri"/>
              </a:rPr>
              <a:t>Needs and wants</a:t>
            </a:r>
            <a:r>
              <a:rPr lang="en-GB" sz="1200" b="0" i="0" u="none" strike="noStrike" kern="1200" cap="none" dirty="0">
                <a:solidFill>
                  <a:schemeClr val="dk1"/>
                </a:solidFill>
                <a:effectLst/>
                <a:latin typeface="Calibri"/>
                <a:ea typeface="Calibri"/>
                <a:cs typeface="Calibri"/>
                <a:sym typeface="Calibri"/>
              </a:rPr>
              <a:t> activity. 2 or 3 things – teacher to build on if they like.</a:t>
            </a:r>
          </a:p>
          <a:p>
            <a:pPr marL="171450" lvl="0" indent="-171450" fontAlgn="base">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Going to school – important to help you grow, develop, and give you opportunities when you grow up so you can do whatever you want to do</a:t>
            </a:r>
          </a:p>
          <a:p>
            <a:pPr marL="171450" lvl="0" indent="-171450" fontAlgn="base">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Getting </a:t>
            </a:r>
            <a:r>
              <a:rPr lang="en-GB" sz="1200" b="0" i="0" u="none" strike="noStrike" kern="1200" cap="none" dirty="0" err="1">
                <a:solidFill>
                  <a:schemeClr val="dk1"/>
                </a:solidFill>
                <a:effectLst/>
                <a:latin typeface="Calibri"/>
                <a:ea typeface="Calibri"/>
                <a:cs typeface="Calibri"/>
                <a:sym typeface="Calibri"/>
              </a:rPr>
              <a:t>Fifa</a:t>
            </a:r>
            <a:r>
              <a:rPr lang="en-GB" sz="1200" b="0" i="0" u="none" strike="noStrike" kern="1200" cap="none" dirty="0">
                <a:solidFill>
                  <a:schemeClr val="dk1"/>
                </a:solidFill>
                <a:effectLst/>
                <a:latin typeface="Calibri"/>
                <a:ea typeface="Calibri"/>
                <a:cs typeface="Calibri"/>
                <a:sym typeface="Calibri"/>
              </a:rPr>
              <a:t> 2018 – important that every child is able to play, and free to play, but specifically </a:t>
            </a:r>
            <a:r>
              <a:rPr lang="en-GB" sz="1200" b="0" i="0" u="none" strike="noStrike" kern="1200" cap="none" dirty="0" err="1">
                <a:solidFill>
                  <a:schemeClr val="dk1"/>
                </a:solidFill>
                <a:effectLst/>
                <a:latin typeface="Calibri"/>
                <a:ea typeface="Calibri"/>
                <a:cs typeface="Calibri"/>
                <a:sym typeface="Calibri"/>
              </a:rPr>
              <a:t>Fifa</a:t>
            </a:r>
            <a:r>
              <a:rPr lang="en-GB" sz="1200" b="0" i="0" u="none" strike="noStrike" kern="1200" cap="none" dirty="0">
                <a:solidFill>
                  <a:schemeClr val="dk1"/>
                </a:solidFill>
                <a:effectLst/>
                <a:latin typeface="Calibri"/>
                <a:ea typeface="Calibri"/>
                <a:cs typeface="Calibri"/>
                <a:sym typeface="Calibri"/>
              </a:rPr>
              <a:t> is not something that every child needs to survive and be health, safe and healthy.</a:t>
            </a:r>
          </a:p>
          <a:p>
            <a:pPr marL="171450" lvl="0" indent="-171450" fontAlgn="base">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Going to the hospital if I’m sick – so important. How would you feel if you couldn’t do that?</a:t>
            </a:r>
          </a:p>
          <a:p>
            <a:pPr marL="171450" lvl="0" indent="-171450" fontAlgn="base">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a:t>
            </a:r>
            <a:r>
              <a:rPr lang="en-GB" sz="1200" b="0" i="0" u="none" strike="noStrike" kern="1200" cap="none" dirty="0" err="1">
                <a:solidFill>
                  <a:schemeClr val="dk1"/>
                </a:solidFill>
                <a:effectLst/>
                <a:latin typeface="Calibri"/>
                <a:ea typeface="Calibri"/>
                <a:cs typeface="Calibri"/>
                <a:sym typeface="Calibri"/>
              </a:rPr>
              <a:t>Wifi</a:t>
            </a:r>
            <a:r>
              <a:rPr lang="en-GB" sz="1200" b="0" i="0" u="none" strike="noStrike" kern="1200" cap="none" dirty="0">
                <a:solidFill>
                  <a:schemeClr val="dk1"/>
                </a:solidFill>
                <a:effectLst/>
                <a:latin typeface="Calibri"/>
                <a:ea typeface="Calibri"/>
                <a:cs typeface="Calibri"/>
                <a:sym typeface="Calibri"/>
              </a:rPr>
              <a:t>)) – links to other rights, education</a:t>
            </a:r>
          </a:p>
          <a:p>
            <a:pPr marL="0" lvl="0" indent="0" fontAlgn="base">
              <a:buFont typeface="Arial" panose="020B0604020202020204" pitchFamily="34" charset="0"/>
              <a:buNone/>
            </a:pPr>
            <a:endParaRPr lang="en-GB" sz="1200" b="0" i="0" u="none" strike="noStrike" kern="1200" cap="none" dirty="0">
              <a:solidFill>
                <a:schemeClr val="dk1"/>
              </a:solidFill>
              <a:effectLst/>
              <a:latin typeface="Calibri"/>
              <a:ea typeface="Calibri"/>
              <a:cs typeface="Calibri"/>
              <a:sym typeface="Calibri"/>
            </a:endParaRPr>
          </a:p>
          <a:p>
            <a:pPr marL="0" lvl="0" indent="0" fontAlgn="base">
              <a:buFont typeface="Arial" panose="020B0604020202020204" pitchFamily="34" charset="0"/>
              <a:buNone/>
            </a:pPr>
            <a:r>
              <a:rPr lang="en-GB" sz="1200" b="0" i="0" u="none" strike="noStrike" kern="1200" cap="none" dirty="0">
                <a:solidFill>
                  <a:schemeClr val="dk1"/>
                </a:solidFill>
                <a:effectLst/>
                <a:latin typeface="Calibri"/>
                <a:ea typeface="Calibri"/>
                <a:cs typeface="Calibri"/>
                <a:sym typeface="Calibri"/>
              </a:rPr>
              <a:t>Every child around the world should have these really important NEEDS met, no matter of their gender, their religion, their race or where they live.</a:t>
            </a:r>
          </a:p>
          <a:p>
            <a:pPr marL="0" lvl="0" indent="0" fontAlgn="base">
              <a:buFont typeface="Arial" panose="020B0604020202020204" pitchFamily="34" charset="0"/>
              <a:buNone/>
            </a:pPr>
            <a:r>
              <a:rPr lang="en-GB" sz="1200" b="0" i="0" u="none" strike="noStrike" kern="1200" cap="none" dirty="0">
                <a:solidFill>
                  <a:schemeClr val="dk1"/>
                </a:solidFill>
                <a:effectLst/>
                <a:latin typeface="Calibri"/>
                <a:ea typeface="Calibri"/>
                <a:cs typeface="Calibri"/>
                <a:sym typeface="Calibri"/>
              </a:rPr>
              <a:t>However, unfortunately there are some children around the world who can’t go to hospital when they are sick, because they</a:t>
            </a:r>
            <a:r>
              <a:rPr lang="en-GB" baseline="0" dirty="0">
                <a:effectLst/>
              </a:rPr>
              <a:t> live in places where there are no doctors and hospitals. If they get sick their parents might not have the money to buy medicine and have to travel a very long way to get help.</a:t>
            </a:r>
          </a:p>
          <a:p>
            <a:pPr marL="0" lvl="0" indent="0" fontAlgn="base">
              <a:buFont typeface="Arial" panose="020B0604020202020204" pitchFamily="34" charset="0"/>
              <a:buNone/>
            </a:pPr>
            <a:endParaRPr lang="en-GB" baseline="0" dirty="0">
              <a:effectLst/>
            </a:endParaRPr>
          </a:p>
          <a:p>
            <a:pPr marL="0" lvl="0" indent="0" fontAlgn="base">
              <a:buFont typeface="Arial" panose="020B0604020202020204" pitchFamily="34" charset="0"/>
              <a:buNone/>
            </a:pPr>
            <a:r>
              <a:rPr lang="en-GB" baseline="0" dirty="0">
                <a:effectLst/>
              </a:rPr>
              <a:t>This might be because they are living in a place where there is a war, or there has been a flood or an earthquake, or simply that they live in very poor places very far away from hospitals.</a:t>
            </a: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GB" baseline="0" dirty="0">
              <a:effectLst/>
            </a:endParaRP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GB" baseline="0" dirty="0">
                <a:effectLst/>
              </a:rPr>
              <a:t>Save the Children is changing this, by helping to provide healthcare to children who don’t have it. </a:t>
            </a: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GB" baseline="0" dirty="0">
                <a:effectLst/>
              </a:rPr>
              <a:t>We’re now going to use our understanding of NEEDS and WANTS to think a little but more about what Save the Children does to help children in NEED around the world.</a:t>
            </a: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GB" baseline="0" dirty="0">
              <a:effectLst/>
            </a:endParaRPr>
          </a:p>
          <a:p>
            <a:pPr fontAlgn="base"/>
            <a:endParaRPr lang="en-GB" sz="1200" b="0" i="0" u="none" strike="noStrike" kern="1200" cap="none" dirty="0">
              <a:solidFill>
                <a:schemeClr val="dk1"/>
              </a:solidFill>
              <a:effectLst/>
              <a:latin typeface="Calibri"/>
              <a:ea typeface="Calibri"/>
              <a:cs typeface="Calibri"/>
              <a:sym typeface="Calibri"/>
            </a:endParaRPr>
          </a:p>
          <a:p>
            <a:pPr fontAlgn="base"/>
            <a:endParaRPr lang="en-GB" sz="1200" b="0" i="0" u="none" strike="noStrike" kern="1200" cap="none" dirty="0">
              <a:solidFill>
                <a:schemeClr val="dk1"/>
              </a:solidFill>
              <a:effectLst/>
              <a:latin typeface="Calibri"/>
              <a:ea typeface="Calibri"/>
              <a:cs typeface="Calibri"/>
              <a:sym typeface="Calibri"/>
            </a:endParaRPr>
          </a:p>
          <a:p>
            <a:pPr fontAlgn="base"/>
            <a:r>
              <a:rPr lang="en-GB" sz="1200" b="0" i="0" u="none" strike="noStrike" kern="1200" cap="none" dirty="0">
                <a:solidFill>
                  <a:schemeClr val="dk1"/>
                </a:solidFill>
                <a:effectLst/>
                <a:latin typeface="Calibri"/>
                <a:ea typeface="Calibri"/>
                <a:cs typeface="Calibri"/>
                <a:sym typeface="Calibri"/>
              </a:rPr>
              <a:t> </a:t>
            </a:r>
          </a:p>
          <a:p>
            <a:pPr lvl="0">
              <a:spcBef>
                <a:spcPts val="0"/>
              </a:spcBef>
              <a:buNone/>
            </a:pPr>
            <a:endParaRPr dirty="0"/>
          </a:p>
        </p:txBody>
      </p:sp>
      <p:sp>
        <p:nvSpPr>
          <p:cNvPr id="251" name="Shape 251"/>
          <p:cNvSpPr txBox="1">
            <a:spLocks noGrp="1"/>
          </p:cNvSpPr>
          <p:nvPr>
            <p:ph type="sldNum" idx="12"/>
          </p:nvPr>
        </p:nvSpPr>
        <p:spPr>
          <a:xfrm>
            <a:off x="3850442" y="9428583"/>
            <a:ext cx="2945659" cy="496332"/>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GB"/>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u="none" strike="noStrike" kern="1200" cap="none" dirty="0">
                <a:solidFill>
                  <a:schemeClr val="dk1"/>
                </a:solidFill>
                <a:effectLst/>
                <a:latin typeface="Calibri"/>
                <a:ea typeface="Calibri"/>
                <a:cs typeface="Calibri"/>
                <a:sym typeface="Calibri"/>
              </a:rPr>
              <a:t>We’re going to use our understanding of NEEDS to think about what Save the Children do.</a:t>
            </a:r>
          </a:p>
          <a:p>
            <a:pPr fontAlgn="base"/>
            <a:endParaRPr lang="en-GB" sz="1200" b="0" i="0" u="none" strike="noStrike" kern="1200" cap="none" dirty="0">
              <a:solidFill>
                <a:schemeClr val="dk1"/>
              </a:solidFill>
              <a:effectLst/>
              <a:latin typeface="Calibri"/>
              <a:ea typeface="Calibri"/>
              <a:cs typeface="Calibri"/>
              <a:sym typeface="Calibri"/>
            </a:endParaRPr>
          </a:p>
          <a:p>
            <a:pPr fontAlgn="base"/>
            <a:r>
              <a:rPr lang="en-GB" sz="1200" b="0" i="0" u="none" strike="noStrike" kern="1200" cap="none" dirty="0">
                <a:solidFill>
                  <a:schemeClr val="dk1"/>
                </a:solidFill>
                <a:effectLst/>
                <a:latin typeface="Calibri"/>
                <a:ea typeface="Calibri"/>
                <a:cs typeface="Calibri"/>
                <a:sym typeface="Calibri"/>
              </a:rPr>
              <a:t>We’re going to get my colleague Alicia in to show us a bit more about what Save the Children do…. Alicia enters. Alicia’s bag is full of clues as to some of the things STC does to help children in need around the world. </a:t>
            </a:r>
          </a:p>
          <a:p>
            <a:pPr fontAlgn="base"/>
            <a:endParaRPr lang="en-GB" sz="1200" b="0" i="0" u="none" strike="noStrike" kern="1200" cap="none" dirty="0">
              <a:solidFill>
                <a:schemeClr val="dk1"/>
              </a:solidFill>
              <a:effectLst/>
              <a:latin typeface="Calibri"/>
              <a:ea typeface="Calibri"/>
              <a:cs typeface="Calibri"/>
              <a:sym typeface="Calibri"/>
            </a:endParaRPr>
          </a:p>
          <a:p>
            <a:pPr fontAlgn="base"/>
            <a:r>
              <a:rPr lang="en-GB" sz="1200" b="0" i="0" u="none" strike="noStrike" kern="1200" cap="none" dirty="0">
                <a:solidFill>
                  <a:schemeClr val="dk1"/>
                </a:solidFill>
                <a:effectLst/>
                <a:latin typeface="Calibri"/>
                <a:ea typeface="Calibri"/>
                <a:cs typeface="Calibri"/>
                <a:sym typeface="Calibri"/>
              </a:rPr>
              <a:t>It’s important to remember that although we will have access to lots of these clues / needs, lots of children around the world do not….</a:t>
            </a:r>
          </a:p>
          <a:p>
            <a:pPr fontAlgn="base"/>
            <a:r>
              <a:rPr lang="en-GB" sz="1200" b="0" i="0" u="none" strike="noStrike" kern="1200" cap="none" dirty="0">
                <a:solidFill>
                  <a:schemeClr val="dk1"/>
                </a:solidFill>
                <a:effectLst/>
                <a:latin typeface="Calibri"/>
                <a:ea typeface="Calibri"/>
                <a:cs typeface="Calibri"/>
                <a:sym typeface="Calibri"/>
              </a:rPr>
              <a:t>Through this game we are going to use these clues to think about the really important things that we all not to survive and be healthy and happy – and what Save the Children as a charity helps to provide children with.</a:t>
            </a:r>
          </a:p>
          <a:p>
            <a:pPr fontAlgn="base"/>
            <a:endParaRPr lang="en-GB"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dk1"/>
                </a:solidFill>
                <a:effectLst/>
                <a:latin typeface="Calibri"/>
                <a:ea typeface="Calibri"/>
                <a:cs typeface="Calibri"/>
                <a:sym typeface="Calibri"/>
              </a:rPr>
              <a:t>Can I have 2/3 volunteers to help me unpack Alicia’s bag.?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dk1"/>
                </a:solidFill>
                <a:effectLst/>
                <a:latin typeface="Calibri"/>
                <a:ea typeface="Calibri"/>
                <a:cs typeface="Calibri"/>
                <a:sym typeface="Calibri"/>
              </a:rPr>
              <a:t>With every item you pick out of the bag, I’d like you to think what the object is and why it might be important in helping children in need?</a:t>
            </a:r>
          </a:p>
          <a:p>
            <a:pPr fontAlgn="base"/>
            <a:endParaRPr lang="en-GB" dirty="0"/>
          </a:p>
          <a:p>
            <a:pPr marL="0" indent="0" eaLnBrk="1" hangingPunct="1">
              <a:buFont typeface="Arial" panose="020B0604020202020204" pitchFamily="34" charset="0"/>
              <a:buNone/>
              <a:defRPr/>
            </a:pPr>
            <a:r>
              <a:rPr lang="en-GB" b="1" dirty="0">
                <a:effectLst/>
              </a:rPr>
              <a:t>FOOD – hold up loaf of bread / </a:t>
            </a:r>
            <a:r>
              <a:rPr lang="en-GB" b="1" dirty="0" err="1">
                <a:effectLst/>
              </a:rPr>
              <a:t>plumpy</a:t>
            </a:r>
            <a:r>
              <a:rPr lang="en-GB" b="1" dirty="0">
                <a:effectLst/>
              </a:rPr>
              <a:t> nut</a:t>
            </a:r>
          </a:p>
          <a:p>
            <a:pPr marL="0" indent="0" eaLnBrk="1" hangingPunct="1">
              <a:buFont typeface="Arial" panose="020B0604020202020204" pitchFamily="34" charset="0"/>
              <a:buNone/>
              <a:defRPr/>
            </a:pPr>
            <a:endParaRPr lang="en-GB" b="1" dirty="0">
              <a:effectLst/>
            </a:endParaRP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What is this? </a:t>
            </a: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Why do you think it’s important in helping children?</a:t>
            </a: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Why might some children not have those things?</a:t>
            </a: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(Did we have something like this in our own bags this morning? Why is it important that every child has this?)</a:t>
            </a:r>
            <a:endParaRPr lang="en-GB" b="1" dirty="0">
              <a:effectLst/>
            </a:endParaRPr>
          </a:p>
          <a:p>
            <a:pPr marL="0" indent="0" eaLnBrk="1" hangingPunct="1">
              <a:buFont typeface="Arial" panose="020B0604020202020204" pitchFamily="34" charset="0"/>
              <a:buNone/>
              <a:defRPr/>
            </a:pPr>
            <a:endParaRPr lang="en-GB" b="1" dirty="0">
              <a:effectLst/>
            </a:endParaRPr>
          </a:p>
          <a:p>
            <a:pPr marL="0" indent="0" eaLnBrk="1" hangingPunct="1">
              <a:buFont typeface="Arial" panose="020B0604020202020204" pitchFamily="34" charset="0"/>
              <a:buNone/>
              <a:defRPr/>
            </a:pPr>
            <a:r>
              <a:rPr lang="en-GB" b="1" dirty="0">
                <a:effectLst/>
              </a:rPr>
              <a:t>Key message: </a:t>
            </a:r>
            <a:r>
              <a:rPr lang="en-GB" dirty="0">
                <a:effectLst/>
              </a:rPr>
              <a:t>There is enough</a:t>
            </a:r>
            <a:r>
              <a:rPr lang="en-GB" baseline="0" dirty="0">
                <a:effectLst/>
              </a:rPr>
              <a:t> food for everyone in the world but some children don’t have any. This might be because food is too expensive for some people to pay for it or because it’s hard to get where they live. </a:t>
            </a:r>
            <a:endParaRPr lang="en-GB" dirty="0">
              <a:effectLst/>
            </a:endParaRPr>
          </a:p>
          <a:p>
            <a:pPr marL="0" indent="0" eaLnBrk="1" hangingPunct="1">
              <a:buFont typeface="Arial" panose="020B0604020202020204" pitchFamily="34" charset="0"/>
              <a:buNone/>
              <a:defRPr/>
            </a:pPr>
            <a:endParaRPr lang="en-GB" dirty="0">
              <a:effectLst/>
            </a:endParaRPr>
          </a:p>
          <a:p>
            <a:pPr marL="0" indent="0" eaLnBrk="1" hangingPunct="1">
              <a:buFont typeface="Arial" panose="020B0604020202020204" pitchFamily="34" charset="0"/>
              <a:buNone/>
              <a:defRPr/>
            </a:pPr>
            <a:r>
              <a:rPr lang="en-GB" altLang="en-US" b="0" dirty="0">
                <a:effectLst/>
              </a:rPr>
              <a:t>Save</a:t>
            </a:r>
            <a:r>
              <a:rPr lang="en-GB" altLang="en-US" b="0" baseline="0" dirty="0">
                <a:effectLst/>
              </a:rPr>
              <a:t> the Children helps by bringing food to people who need it. We also help people to grow their own food, by providing them with seeds and teaching them new farming techniques, so they will have enough for the future. </a:t>
            </a:r>
            <a:endParaRPr lang="en-GB" altLang="en-US" b="0" dirty="0">
              <a:effectLst/>
            </a:endParaRPr>
          </a:p>
          <a:p>
            <a:pPr eaLnBrk="1" hangingPunct="1">
              <a:defRPr/>
            </a:pPr>
            <a:endParaRPr lang="en-GB" altLang="en-US" dirty="0"/>
          </a:p>
          <a:p>
            <a:pPr eaLnBrk="1" hangingPunct="1">
              <a:defRPr/>
            </a:pPr>
            <a:r>
              <a:rPr lang="en-GB" altLang="en-US" b="1" dirty="0"/>
              <a:t>This</a:t>
            </a:r>
            <a:r>
              <a:rPr lang="en-GB" altLang="en-US" b="1" baseline="0" dirty="0"/>
              <a:t> photo is t</a:t>
            </a:r>
            <a:r>
              <a:rPr lang="en-GB" altLang="en-US" b="1" dirty="0"/>
              <a:t>wo-year-old </a:t>
            </a:r>
            <a:r>
              <a:rPr lang="en-GB" altLang="en-US" b="1" dirty="0" err="1"/>
              <a:t>Seid</a:t>
            </a:r>
            <a:r>
              <a:rPr lang="en-GB" altLang="en-US" b="1" dirty="0"/>
              <a:t> from</a:t>
            </a:r>
            <a:r>
              <a:rPr lang="en-GB" altLang="en-US" b="1" baseline="0" dirty="0"/>
              <a:t> Ethiopia with his mum </a:t>
            </a:r>
            <a:r>
              <a:rPr lang="en-GB" altLang="en-US" b="1" baseline="0" dirty="0" err="1"/>
              <a:t>Yesriba</a:t>
            </a:r>
            <a:r>
              <a:rPr lang="en-GB" altLang="en-US" b="1" baseline="0" dirty="0"/>
              <a:t>. </a:t>
            </a:r>
            <a:r>
              <a:rPr lang="en-GB" altLang="en-US" b="1" baseline="0" dirty="0" err="1"/>
              <a:t>Seid</a:t>
            </a:r>
            <a:r>
              <a:rPr lang="en-GB" altLang="en-US" b="1" baseline="0" dirty="0"/>
              <a:t> got sick because he didn’t have enough food to eat. Save the Children gave his mum some </a:t>
            </a:r>
            <a:r>
              <a:rPr lang="en-GB" altLang="en-US" b="1" baseline="0" dirty="0" err="1"/>
              <a:t>Plumpy</a:t>
            </a:r>
            <a:r>
              <a:rPr lang="en-GB" altLang="en-US" b="1" baseline="0" dirty="0"/>
              <a:t> Nut paste to feed him. Three sachets a day includes all of the nutrients he needs to get better and be healthy again. </a:t>
            </a:r>
            <a:r>
              <a:rPr lang="en-GB" altLang="en-US" b="1" dirty="0"/>
              <a:t> </a:t>
            </a:r>
            <a:endParaRPr lang="en-GB" dirty="0"/>
          </a:p>
          <a:p>
            <a:pPr eaLnBrk="1" hangingPunct="1">
              <a:buFont typeface="Arial" panose="020B0604020202020204" pitchFamily="34" charset="0"/>
              <a:buNone/>
              <a:defRPr/>
            </a:pPr>
            <a:r>
              <a:rPr lang="en-GB" altLang="en-US" i="1" dirty="0"/>
              <a:t>(If possible can show</a:t>
            </a:r>
            <a:r>
              <a:rPr lang="en-GB" altLang="en-US" i="1" baseline="0" dirty="0"/>
              <a:t> </a:t>
            </a:r>
            <a:r>
              <a:rPr lang="en-GB" altLang="en-US" i="1" baseline="0" dirty="0" err="1"/>
              <a:t>PlumpyNut</a:t>
            </a:r>
            <a:r>
              <a:rPr lang="en-GB" altLang="en-US" i="1" baseline="0" dirty="0"/>
              <a:t> sachet or a MUAC band)</a:t>
            </a:r>
            <a:endParaRPr lang="en-GB" altLang="en-US" i="1" dirty="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849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defRPr/>
            </a:pPr>
            <a:r>
              <a:rPr lang="en-GB" b="1" dirty="0">
                <a:effectLst/>
              </a:rPr>
              <a:t>WATER – hold up dirty and clean bottle of water</a:t>
            </a:r>
          </a:p>
          <a:p>
            <a:pPr marL="0" indent="0" eaLnBrk="1" hangingPunct="1">
              <a:buFont typeface="Arial" panose="020B0604020202020204" pitchFamily="34" charset="0"/>
              <a:buNone/>
              <a:defRPr/>
            </a:pPr>
            <a:endParaRPr lang="en-GB" b="1" dirty="0">
              <a:effectLst/>
            </a:endParaRP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What is this?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cap="none" dirty="0">
                <a:solidFill>
                  <a:schemeClr val="dk1"/>
                </a:solidFill>
                <a:effectLst/>
                <a:latin typeface="Calibri"/>
                <a:ea typeface="Calibri"/>
                <a:cs typeface="Calibri"/>
                <a:sym typeface="Calibri"/>
              </a:rPr>
              <a:t>Which of these would you like to drink? Some children don’t have a choice, and have to walk for hours to get clean drinking water. </a:t>
            </a:r>
          </a:p>
          <a:p>
            <a:pPr marL="0" lvl="0" indent="0">
              <a:buFont typeface="Arial" panose="020B0604020202020204" pitchFamily="34" charset="0"/>
              <a:buNone/>
            </a:pPr>
            <a:endParaRPr lang="en-GB" sz="1200" b="0" i="0" u="none" strike="noStrike" kern="1200" cap="none" dirty="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Why do you think it’s important in helping children?</a:t>
            </a: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Why might some children not have those things?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cap="none" dirty="0">
                <a:solidFill>
                  <a:schemeClr val="dk1"/>
                </a:solidFill>
                <a:effectLst/>
                <a:latin typeface="Calibri"/>
                <a:ea typeface="Calibri"/>
                <a:cs typeface="Calibri"/>
                <a:sym typeface="Calibri"/>
              </a:rPr>
              <a:t>(Did we have something like this in our own bags this morning? Why is it important that every child has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u="none" strike="noStrike" kern="1200" cap="none" dirty="0">
                <a:solidFill>
                  <a:schemeClr val="dk1"/>
                </a:solidFill>
                <a:effectLst/>
                <a:latin typeface="Calibri"/>
                <a:ea typeface="Calibri"/>
                <a:cs typeface="Calibri"/>
                <a:sym typeface="Calibri"/>
              </a:rPr>
              <a:t>Key message: </a:t>
            </a:r>
            <a:r>
              <a:rPr lang="en-GB" sz="1200" b="0" i="0" u="none" strike="noStrike" kern="1200" cap="none" dirty="0">
                <a:solidFill>
                  <a:schemeClr val="dk1"/>
                </a:solidFill>
                <a:effectLst/>
                <a:latin typeface="Calibri"/>
                <a:ea typeface="Calibri"/>
                <a:cs typeface="Calibri"/>
                <a:sym typeface="Calibri"/>
              </a:rPr>
              <a:t>Save the Children work to ensure people have access to clean water – building wells, chlorine tablets, fixing existing systems.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effectLst/>
              </a:rPr>
              <a:t>Fatuma*, Adnan*, Amina* and </a:t>
            </a:r>
            <a:r>
              <a:rPr lang="en-GB" dirty="0" err="1">
                <a:effectLst/>
              </a:rPr>
              <a:t>Madelo</a:t>
            </a:r>
            <a:r>
              <a:rPr lang="en-GB" dirty="0">
                <a:effectLst/>
              </a:rPr>
              <a:t>* live a village in </a:t>
            </a:r>
            <a:r>
              <a:rPr lang="en-GB" dirty="0" err="1">
                <a:effectLst/>
              </a:rPr>
              <a:t>Sitti</a:t>
            </a:r>
            <a:r>
              <a:rPr lang="en-GB" dirty="0">
                <a:effectLst/>
              </a:rPr>
              <a:t> Zone, Somali Region of Ethiopia. They are brothers and sisters.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effectLst/>
              </a:rPr>
              <a:t>There is a drought there currently, and the children have to walk for 2 hours every day to get clean drinking water from a well in the nearest village – and then 2 hours back. They try to do it early in the morning, but sometimes they don’t get back in time for school, and miss their classes as a result. They are worried that they will fall behind with their education.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effectLst/>
              </a:rPr>
              <a:t>Save the Children is already on the ground in Ethiopia, helping victims of the drought</a:t>
            </a:r>
            <a:r>
              <a:rPr lang="en-GB">
                <a:effectLs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effectLst/>
              </a:rPr>
              <a:t>We </a:t>
            </a:r>
            <a:r>
              <a:rPr lang="en-GB" dirty="0">
                <a:effectLst/>
              </a:rPr>
              <a:t>are working in over 70% of the worst-affected woredas districts in Ethiopia providing food water medicine and crucial support to families who have lost their incomes. We are providing nutrition support to children and families facing shortages and intervening to save livestock and crops where possible.</a:t>
            </a:r>
            <a:endParaRPr lang="en-GB"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u="none" strike="noStrike" kern="1200" cap="none" dirty="0">
              <a:solidFill>
                <a:schemeClr val="dk1"/>
              </a:solidFill>
              <a:effectLst/>
              <a:latin typeface="Calibri"/>
              <a:ea typeface="Calibri"/>
              <a:cs typeface="Calibri"/>
              <a:sym typeface="Calibri"/>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321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SHELTER – Hold up a sleeping bag / </a:t>
            </a:r>
            <a:r>
              <a:rPr lang="en-GB" b="1" dirty="0" err="1"/>
              <a:t>tarpaulim</a:t>
            </a:r>
            <a:endParaRPr lang="en-GB" b="1" dirty="0"/>
          </a:p>
          <a:p>
            <a:endParaRPr lang="en-GB" dirty="0"/>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What is this? </a:t>
            </a: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Why do you think it’s important in helping children?</a:t>
            </a: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Why might some children not have those things?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cap="none" dirty="0">
                <a:solidFill>
                  <a:schemeClr val="dk1"/>
                </a:solidFill>
                <a:effectLst/>
                <a:latin typeface="Calibri"/>
                <a:ea typeface="Calibri"/>
                <a:cs typeface="Calibri"/>
                <a:sym typeface="Calibri"/>
              </a:rPr>
              <a:t>(Did we have something like this in our own bags this morning? Why is it important that every child has this?)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cap="none" dirty="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strike="noStrike" kern="1200" cap="none" dirty="0">
                <a:solidFill>
                  <a:schemeClr val="dk1"/>
                </a:solidFill>
                <a:effectLst/>
                <a:latin typeface="Calibri"/>
                <a:ea typeface="Calibri"/>
                <a:cs typeface="Calibri"/>
                <a:sym typeface="Calibri"/>
              </a:rPr>
              <a:t>Key message: </a:t>
            </a:r>
            <a:r>
              <a:rPr lang="en-GB" sz="1200" b="0" i="0" u="none" strike="noStrike" kern="1200" cap="none" dirty="0">
                <a:solidFill>
                  <a:schemeClr val="dk1"/>
                </a:solidFill>
                <a:effectLst/>
                <a:latin typeface="Calibri"/>
                <a:ea typeface="Calibri"/>
                <a:cs typeface="Calibri"/>
                <a:sym typeface="Calibri"/>
              </a:rPr>
              <a:t>Save the Children provide vital shelter to families in emergency situations and work with them long-term to help them rebuild their homes and livelihoods. We also work with children who live on the streets helping to find them a safe home.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1200" cap="none" dirty="0">
              <a:solidFill>
                <a:schemeClr val="dk1"/>
              </a:solidFill>
              <a:effectLst/>
              <a:latin typeface="Calibri"/>
              <a:ea typeface="Calibri"/>
              <a:cs typeface="Calibri"/>
              <a:sym typeface="Calibri"/>
            </a:endParaRPr>
          </a:p>
          <a:p>
            <a:r>
              <a:rPr lang="en-GB" dirty="0">
                <a:effectLst/>
              </a:rPr>
              <a:t>Pictured</a:t>
            </a:r>
            <a:r>
              <a:rPr lang="en-GB" baseline="0" dirty="0">
                <a:effectLst/>
              </a:rPr>
              <a:t> is Mary with her 8 year old son Samuel. </a:t>
            </a:r>
            <a:r>
              <a:rPr lang="en-GB" dirty="0">
                <a:effectLst/>
              </a:rPr>
              <a:t>Mary’s home in Vanuatu, an </a:t>
            </a:r>
            <a:r>
              <a:rPr lang="en-GB" dirty="0" err="1">
                <a:effectLst/>
              </a:rPr>
              <a:t>an</a:t>
            </a:r>
            <a:r>
              <a:rPr lang="en-GB" dirty="0">
                <a:effectLst/>
              </a:rPr>
              <a:t> island in the Pacific Ocean is right by the water, and during Cyclone Pam the water flooded her home above head height. She only learned about the cyclone a few hours before it struck and she was among the last to leave her community.</a:t>
            </a:r>
            <a:br>
              <a:rPr lang="en-GB" dirty="0">
                <a:effectLst/>
              </a:rPr>
            </a:br>
            <a:r>
              <a:rPr lang="en-GB" dirty="0">
                <a:effectLst/>
              </a:rPr>
              <a:t>When she and her husband returned the next day they found one of their trucks lying upside down in the river by their house.</a:t>
            </a:r>
            <a:br>
              <a:rPr lang="en-GB" dirty="0">
                <a:effectLst/>
              </a:rPr>
            </a:br>
            <a:r>
              <a:rPr lang="en-GB" dirty="0">
                <a:effectLst/>
              </a:rPr>
              <a:t>Mary and her family benefited from Save the Children’s daily food distribution immediately after the cyclone and also received two tarps and two ropes to temporarily repair their damaged</a:t>
            </a:r>
            <a:r>
              <a:rPr lang="en-GB" baseline="0" dirty="0">
                <a:effectLst/>
              </a:rPr>
              <a:t> home, so they could be protected from the wind and rain. </a:t>
            </a:r>
          </a:p>
          <a:p>
            <a:endParaRPr lang="en-GB" baseline="0" dirty="0">
              <a:effectLst/>
            </a:endParaRPr>
          </a:p>
          <a:p>
            <a:r>
              <a:rPr lang="en-GB" baseline="0" dirty="0">
                <a:effectLst/>
              </a:rPr>
              <a:t>Mary’s story</a:t>
            </a:r>
          </a:p>
          <a:p>
            <a:r>
              <a:rPr lang="en-GB" dirty="0">
                <a:effectLst/>
              </a:rPr>
              <a:t>“We only heard about the cyclone at about 2pm the day it hit, and we were told it would hit at 6pm. We moved out of this area where we live. I was one of the last people to get out. People were panicked, and fled without their belongings. When I left at 6pm my husband was still here. </a:t>
            </a:r>
            <a:br>
              <a:rPr lang="en-GB" dirty="0">
                <a:effectLst/>
              </a:rPr>
            </a:br>
            <a:r>
              <a:rPr lang="en-GB" dirty="0">
                <a:effectLst/>
              </a:rPr>
              <a:t>“I went to my brothers place nearby with our two children. He has a concrete house, it’s very strong. Then suddenly we heard the ceiling and roof rumble. </a:t>
            </a:r>
            <a:br>
              <a:rPr lang="en-GB" dirty="0">
                <a:effectLst/>
              </a:rPr>
            </a:br>
            <a:r>
              <a:rPr lang="en-GB" dirty="0">
                <a:effectLst/>
              </a:rPr>
              <a:t>“The next morning my husband went to see the house and he told us we had lost everything. When we came home we saw people swimming around because the water was so high. Everything was damaged.</a:t>
            </a:r>
            <a:br>
              <a:rPr lang="en-GB" dirty="0">
                <a:effectLst/>
              </a:rPr>
            </a:br>
            <a:r>
              <a:rPr lang="en-GB" dirty="0">
                <a:effectLst/>
              </a:rPr>
              <a:t>“It was really hard to come back because everything was gone. A week on now, we are facing the reality that we need to clean our house up, to mop the floors and rebuild our lives. In the first days Save the Children came and gave us rice and food, then they came back with toothpaste and soap, then yesterday tarpaulins.</a:t>
            </a:r>
            <a:br>
              <a:rPr lang="en-GB" dirty="0">
                <a:effectLst/>
              </a:rPr>
            </a:br>
            <a:r>
              <a:rPr lang="en-GB" dirty="0">
                <a:effectLst/>
              </a:rPr>
              <a:t>“The tarp was given to cover the roof up. This should help us for some time so we can find the money to rebuild. This is temporary to cover up the roof.”</a:t>
            </a:r>
            <a:endParaRPr lang="en-GB" dirty="0"/>
          </a:p>
          <a:p>
            <a:pPr lvl="1"/>
            <a:endParaRPr lang="en-GB" sz="1100" b="0" i="0" u="none" strike="noStrike" kern="1200" cap="none" dirty="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endParaRPr lang="en-GB" sz="1200" b="0" i="0" u="none" strike="noStrike" kern="1200" cap="none" dirty="0">
              <a:solidFill>
                <a:schemeClr val="dk1"/>
              </a:solidFill>
              <a:effectLst/>
              <a:latin typeface="Calibri"/>
              <a:ea typeface="Calibri"/>
              <a:cs typeface="Calibri"/>
              <a:sym typeface="Calibri"/>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7846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b="1" i="0" u="none" strike="noStrike" kern="1200" cap="none" dirty="0">
                <a:solidFill>
                  <a:schemeClr val="dk1"/>
                </a:solidFill>
                <a:effectLst/>
                <a:latin typeface="Calibri"/>
                <a:ea typeface="Calibri"/>
                <a:cs typeface="Calibri"/>
                <a:sym typeface="Calibri"/>
              </a:rPr>
              <a:t>HEALTH – Hold up First Aid kit.</a:t>
            </a:r>
          </a:p>
          <a:p>
            <a:pPr marL="171450" lvl="0" indent="-171450">
              <a:buFont typeface="Arial" panose="020B0604020202020204" pitchFamily="34" charset="0"/>
              <a:buChar char="•"/>
            </a:pPr>
            <a:endParaRPr lang="en-GB" sz="1200" b="0" i="0" u="none" strike="noStrike" kern="1200" cap="none" dirty="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What is this? // Could ask "who has ever been to the doctor before?" or "who has ever been given an injection or medicine when they have felt poorly?"</a:t>
            </a: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Why do you think it’s important in helping children?</a:t>
            </a: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Why might some children not have those things?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cap="none" dirty="0">
                <a:solidFill>
                  <a:schemeClr val="dk1"/>
                </a:solidFill>
                <a:effectLst/>
                <a:latin typeface="Calibri"/>
                <a:ea typeface="Calibri"/>
                <a:cs typeface="Calibri"/>
                <a:sym typeface="Calibri"/>
              </a:rPr>
              <a:t>(Did we have something like this in our own bags this morning? Why is it important that every child has this?)</a:t>
            </a:r>
            <a:endParaRPr lang="en-GB" b="1" dirty="0">
              <a:effectLst/>
            </a:endParaRPr>
          </a:p>
          <a:p>
            <a:pPr marL="0" lvl="0" indent="0">
              <a:buFont typeface="Arial" panose="020B0604020202020204" pitchFamily="34" charset="0"/>
              <a:buNone/>
            </a:pPr>
            <a:endParaRPr lang="en-GB" altLang="en-US" b="1" dirty="0"/>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GB" altLang="en-US" b="1" dirty="0"/>
              <a:t>Key message: </a:t>
            </a:r>
            <a:r>
              <a:rPr lang="en-GB" dirty="0">
                <a:effectLst/>
              </a:rPr>
              <a:t>Save the Children</a:t>
            </a:r>
            <a:r>
              <a:rPr lang="en-GB" baseline="0" dirty="0">
                <a:effectLst/>
              </a:rPr>
              <a:t> exists to save children’s lives. Some children live in places where there are no doctors and hospitals. They do not have easy access to immunisations which keep them safe from diseases. If they get sick their parents might not have the money to buy medicine and have to travel a very long way to get help.</a:t>
            </a: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GB" baseline="0" dirty="0">
              <a:effectLst/>
            </a:endParaRP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GB" baseline="0" dirty="0">
                <a:effectLst/>
              </a:rPr>
              <a:t>Save the children is changing this. We are training more doctors and nurses to look after people and giving medicine to children who need it. </a:t>
            </a:r>
          </a:p>
          <a:p>
            <a:pPr marL="0" marR="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GB" dirty="0"/>
          </a:p>
          <a:p>
            <a:r>
              <a:rPr lang="en-GB" b="1" dirty="0"/>
              <a:t>Photo:</a:t>
            </a:r>
            <a:r>
              <a:rPr lang="en-GB" b="1" baseline="0" dirty="0"/>
              <a:t> </a:t>
            </a:r>
            <a:r>
              <a:rPr lang="en-GB" b="0" baseline="0" dirty="0"/>
              <a:t>This photo shows b</a:t>
            </a:r>
            <a:r>
              <a:rPr lang="en-GB" b="0" baseline="0" dirty="0">
                <a:effectLst/>
              </a:rPr>
              <a:t>aby </a:t>
            </a:r>
            <a:r>
              <a:rPr lang="en-GB" dirty="0" err="1">
                <a:effectLst/>
              </a:rPr>
              <a:t>Nyadbeg</a:t>
            </a:r>
            <a:r>
              <a:rPr lang="en-GB" dirty="0">
                <a:effectLst/>
              </a:rPr>
              <a:t>*, 10 months is receiving treatment at a Save the Children clinic in Akobo, South Sudan. </a:t>
            </a:r>
          </a:p>
        </p:txBody>
      </p:sp>
      <p:sp>
        <p:nvSpPr>
          <p:cNvPr id="4" name="Slide Number Placeholder 3"/>
          <p:cNvSpPr>
            <a:spLocks noGrp="1"/>
          </p:cNvSpPr>
          <p:nvPr>
            <p:ph type="sldNum" sz="quarter" idx="10"/>
          </p:nvPr>
        </p:nvSpPr>
        <p:spPr/>
        <p:txBody>
          <a:bodyPr/>
          <a:lstStyle/>
          <a:p>
            <a:fld id="{23FFFF08-BA74-3E4E-B67B-CFCBDE5D9836}" type="slidenum">
              <a:rPr lang="en-US" smtClean="0"/>
              <a:t>8</a:t>
            </a:fld>
            <a:endParaRPr lang="en-US"/>
          </a:p>
        </p:txBody>
      </p:sp>
    </p:spTree>
    <p:extLst>
      <p:ext uri="{BB962C8B-B14F-4D97-AF65-F5344CB8AC3E}">
        <p14:creationId xmlns:p14="http://schemas.microsoft.com/office/powerpoint/2010/main" val="334100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b="1" i="0" u="none" strike="noStrike" kern="1200" cap="none" dirty="0">
                <a:solidFill>
                  <a:schemeClr val="dk1"/>
                </a:solidFill>
                <a:effectLst/>
                <a:latin typeface="Calibri"/>
                <a:ea typeface="Calibri"/>
                <a:cs typeface="Calibri"/>
                <a:sym typeface="Calibri"/>
              </a:rPr>
              <a:t>EDUCATION – Hold up Exercise book and pencil</a:t>
            </a:r>
          </a:p>
          <a:p>
            <a:pPr marL="171450" lvl="0" indent="-171450">
              <a:buFont typeface="Arial" panose="020B0604020202020204" pitchFamily="34" charset="0"/>
              <a:buChar char="•"/>
            </a:pPr>
            <a:endParaRPr lang="en-GB" sz="1200" b="0" i="0" u="none" strike="noStrike" kern="1200" cap="none" dirty="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What is this? </a:t>
            </a: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Why do you think it’s important in helping children? Why do your parents send you to school?</a:t>
            </a:r>
          </a:p>
          <a:p>
            <a:pPr marL="171450" lvl="0" indent="-171450">
              <a:buFont typeface="Arial" panose="020B0604020202020204" pitchFamily="34" charset="0"/>
              <a:buChar char="•"/>
            </a:pPr>
            <a:r>
              <a:rPr lang="en-GB" sz="1200" b="0" i="0" u="none" strike="noStrike" kern="1200" cap="none" dirty="0">
                <a:solidFill>
                  <a:schemeClr val="dk1"/>
                </a:solidFill>
                <a:effectLst/>
                <a:latin typeface="Calibri"/>
                <a:ea typeface="Calibri"/>
                <a:cs typeface="Calibri"/>
                <a:sym typeface="Calibri"/>
              </a:rPr>
              <a:t>Why might some children not have those things?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cap="none" dirty="0">
                <a:solidFill>
                  <a:schemeClr val="dk1"/>
                </a:solidFill>
                <a:effectLst/>
                <a:latin typeface="Calibri"/>
                <a:ea typeface="Calibri"/>
                <a:cs typeface="Calibri"/>
                <a:sym typeface="Calibri"/>
              </a:rPr>
              <a:t>(Did we have something like this in our own bags this morning? Why is it important that every child has this?)</a:t>
            </a:r>
            <a:endParaRPr lang="en-GB" b="1" dirty="0">
              <a:effectLst/>
            </a:endParaRPr>
          </a:p>
          <a:p>
            <a:endParaRPr lang="en-GB" dirty="0"/>
          </a:p>
          <a:p>
            <a:pPr marL="0" indent="0" eaLnBrk="1" hangingPunct="1">
              <a:spcBef>
                <a:spcPct val="0"/>
              </a:spcBef>
              <a:buFont typeface="Arial" panose="020B0604020202020204" pitchFamily="34" charset="0"/>
              <a:buNone/>
              <a:defRPr/>
            </a:pPr>
            <a:r>
              <a:rPr lang="en-GB" altLang="en-US" b="1" dirty="0"/>
              <a:t>Key</a:t>
            </a:r>
            <a:r>
              <a:rPr lang="en-GB" altLang="en-US" b="1" baseline="0" dirty="0"/>
              <a:t> message: </a:t>
            </a:r>
            <a:r>
              <a:rPr lang="en-GB" altLang="en-US" b="0" baseline="0" dirty="0"/>
              <a:t>Save the Children helps children to go to school and stay in school. </a:t>
            </a:r>
          </a:p>
          <a:p>
            <a:pPr marL="0" indent="0" eaLnBrk="1" hangingPunct="1">
              <a:spcBef>
                <a:spcPct val="0"/>
              </a:spcBef>
              <a:buFont typeface="Arial" panose="020B0604020202020204" pitchFamily="34" charset="0"/>
              <a:buNone/>
              <a:defRPr/>
            </a:pPr>
            <a:endParaRPr lang="en-GB" altLang="en-US" b="0" baseline="0" dirty="0"/>
          </a:p>
          <a:p>
            <a:pPr marL="0" indent="0" eaLnBrk="1" hangingPunct="1">
              <a:spcBef>
                <a:spcPct val="0"/>
              </a:spcBef>
              <a:buFont typeface="Arial" panose="020B0604020202020204" pitchFamily="34" charset="0"/>
              <a:buNone/>
              <a:defRPr/>
            </a:pPr>
            <a:r>
              <a:rPr lang="en-GB" altLang="en-US" b="0" baseline="0" dirty="0"/>
              <a:t>In many countries children have to walk a really long way to go to school and some children can’t go at all, for example if their parents need them to help at home. That means that many of these children will never learn to read and write; this can make their lives more difficult and it can be hard to get a good job when they grow up. </a:t>
            </a:r>
          </a:p>
          <a:p>
            <a:pPr marL="0" indent="0" eaLnBrk="1" hangingPunct="1">
              <a:spcBef>
                <a:spcPct val="0"/>
              </a:spcBef>
              <a:buFont typeface="Arial" panose="020B0604020202020204" pitchFamily="34" charset="0"/>
              <a:buNone/>
              <a:defRPr/>
            </a:pPr>
            <a:endParaRPr lang="en-GB" altLang="en-US" b="0" baseline="0" dirty="0"/>
          </a:p>
          <a:p>
            <a:pPr marL="0" indent="0" eaLnBrk="1" hangingPunct="1">
              <a:spcBef>
                <a:spcPct val="0"/>
              </a:spcBef>
              <a:buFont typeface="Arial" panose="020B0604020202020204" pitchFamily="34" charset="0"/>
              <a:buNone/>
              <a:defRPr/>
            </a:pPr>
            <a:r>
              <a:rPr lang="en-GB" altLang="en-US" b="0" baseline="0" dirty="0"/>
              <a:t>At Save the Children we work hard to make sure all children have the chance to go to school and to learn safely and happily. </a:t>
            </a:r>
          </a:p>
          <a:p>
            <a:pPr marL="0" indent="0" eaLnBrk="1" hangingPunct="1">
              <a:spcBef>
                <a:spcPct val="0"/>
              </a:spcBef>
              <a:buFont typeface="Arial" panose="020B0604020202020204" pitchFamily="34" charset="0"/>
              <a:buNone/>
              <a:defRPr/>
            </a:pPr>
            <a:endParaRPr lang="en-GB" altLang="en-US" b="0" baseline="0" dirty="0"/>
          </a:p>
          <a:p>
            <a:pPr marL="0" indent="0" eaLnBrk="1" hangingPunct="1">
              <a:spcBef>
                <a:spcPct val="0"/>
              </a:spcBef>
              <a:buFont typeface="Arial" panose="020B0604020202020204" pitchFamily="34" charset="0"/>
              <a:buNone/>
              <a:defRPr/>
            </a:pPr>
            <a:r>
              <a:rPr lang="en-GB" altLang="en-US" b="0" baseline="0" dirty="0"/>
              <a:t>((</a:t>
            </a:r>
            <a:r>
              <a:rPr lang="en-GB" sz="1200" b="0" i="0" u="none" strike="noStrike" kern="1200" cap="none" dirty="0">
                <a:solidFill>
                  <a:schemeClr val="dk1"/>
                </a:solidFill>
                <a:effectLst/>
                <a:latin typeface="Calibri"/>
                <a:ea typeface="Calibri"/>
                <a:cs typeface="Calibri"/>
                <a:sym typeface="Calibri"/>
              </a:rPr>
              <a:t>We support existing schools, training teachers, providing schools with things like books, desks, blackboards and other things they need to learn. We set up temporary schools or education centres where children have had to leave their school because of a war or natural disaster.))</a:t>
            </a:r>
            <a:endParaRPr lang="en-GB" altLang="en-US" b="1" baseline="0" dirty="0"/>
          </a:p>
          <a:p>
            <a:pPr eaLnBrk="1" hangingPunct="1">
              <a:spcBef>
                <a:spcPct val="0"/>
              </a:spcBef>
              <a:defRPr/>
            </a:pPr>
            <a:r>
              <a:rPr lang="en-GB" altLang="en-US" b="1" dirty="0"/>
              <a:t> </a:t>
            </a:r>
            <a:endParaRPr lang="en-GB" altLang="en-US" dirty="0"/>
          </a:p>
          <a:p>
            <a:pPr eaLnBrk="1" hangingPunct="1">
              <a:spcBef>
                <a:spcPct val="0"/>
              </a:spcBef>
              <a:defRPr/>
            </a:pPr>
            <a:r>
              <a:rPr lang="en-GB" altLang="en-US" b="1" dirty="0"/>
              <a:t>This</a:t>
            </a:r>
            <a:r>
              <a:rPr lang="en-GB" altLang="en-US" b="1" baseline="0" dirty="0"/>
              <a:t> is a picture of s</a:t>
            </a:r>
            <a:r>
              <a:rPr lang="en-GB" altLang="en-US" b="1" dirty="0"/>
              <a:t>ix year old Krishna from</a:t>
            </a:r>
            <a:r>
              <a:rPr lang="en-GB" altLang="en-US" b="1" baseline="0" dirty="0"/>
              <a:t> Nepal. He is </a:t>
            </a:r>
            <a:r>
              <a:rPr lang="en-GB" altLang="en-US" b="1" dirty="0"/>
              <a:t>opening the door of his classroom,</a:t>
            </a:r>
            <a:r>
              <a:rPr lang="en-GB" altLang="en-US" b="1" baseline="0" dirty="0"/>
              <a:t> his school collapsed after an earthquake so Save the Children built this classroom so he could continue to learn.</a:t>
            </a:r>
            <a:endParaRPr lang="en-GB" dirty="0"/>
          </a:p>
          <a:p>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1807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ave the Children header">
    <p:spTree>
      <p:nvGrpSpPr>
        <p:cNvPr id="1" name="Shape 21"/>
        <p:cNvGrpSpPr/>
        <p:nvPr/>
      </p:nvGrpSpPr>
      <p:grpSpPr>
        <a:xfrm>
          <a:off x="0" y="0"/>
          <a:ext cx="0" cy="0"/>
          <a:chOff x="0" y="0"/>
          <a:chExt cx="0" cy="0"/>
        </a:xfrm>
      </p:grpSpPr>
      <p:sp>
        <p:nvSpPr>
          <p:cNvPr id="22" name="Shape 22"/>
          <p:cNvSpPr/>
          <p:nvPr/>
        </p:nvSpPr>
        <p:spPr>
          <a:xfrm>
            <a:off x="0" y="0"/>
            <a:ext cx="9144000" cy="6858000"/>
          </a:xfrm>
          <a:prstGeom prst="rect">
            <a:avLst/>
          </a:prstGeom>
          <a:gradFill>
            <a:gsLst>
              <a:gs pos="0">
                <a:srgbClr val="FA0007"/>
              </a:gs>
              <a:gs pos="40000">
                <a:srgbClr val="FA0007"/>
              </a:gs>
              <a:gs pos="100000">
                <a:srgbClr val="761706"/>
              </a:gs>
            </a:gsLst>
            <a:lin ang="18900000"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bin"/>
              <a:ea typeface="Cabin"/>
              <a:cs typeface="Cabin"/>
              <a:sym typeface="Cabin"/>
            </a:endParaRPr>
          </a:p>
        </p:txBody>
      </p:sp>
      <p:sp>
        <p:nvSpPr>
          <p:cNvPr id="23" name="Shape 23"/>
          <p:cNvSpPr/>
          <p:nvPr/>
        </p:nvSpPr>
        <p:spPr>
          <a:xfrm>
            <a:off x="1442675" y="2370672"/>
            <a:ext cx="6255472" cy="1583233"/>
          </a:xfrm>
          <a:prstGeom prst="roundRect">
            <a:avLst>
              <a:gd name="adj" fmla="val 8552"/>
            </a:avLst>
          </a:prstGeom>
          <a:solidFill>
            <a:srgbClr val="FFFFFF"/>
          </a:solidFill>
          <a:ln w="9525" cap="flat" cmpd="sng">
            <a:solidFill>
              <a:srgbClr val="FFFFFF"/>
            </a:solidFill>
            <a:prstDash val="solid"/>
            <a:round/>
            <a:headEnd type="none" w="med" len="med"/>
            <a:tailEnd type="none" w="med" len="med"/>
          </a:ln>
        </p:spPr>
        <p:txBody>
          <a:bodyPr lIns="0" tIns="0" rIns="0" bIns="0" anchor="ctr" anchorCtr="0">
            <a:noAutofit/>
          </a:bodyPr>
          <a:lstStyle/>
          <a:p>
            <a:pPr marL="0" marR="0" lvl="0" indent="0" algn="ctr" rtl="0">
              <a:spcBef>
                <a:spcPts val="0"/>
              </a:spcBef>
              <a:buNone/>
            </a:pPr>
            <a:endParaRPr sz="3200" b="1" i="0" u="none" strike="noStrike" cap="none">
              <a:solidFill>
                <a:srgbClr val="222221"/>
              </a:solidFill>
              <a:latin typeface="Oswald"/>
              <a:ea typeface="Oswald"/>
              <a:cs typeface="Oswald"/>
              <a:sym typeface="Oswald"/>
            </a:endParaRPr>
          </a:p>
        </p:txBody>
      </p:sp>
      <p:pic>
        <p:nvPicPr>
          <p:cNvPr id="24" name="Shape 24"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34138" y="2562158"/>
            <a:ext cx="5872546" cy="120028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p:spTree>
      <p:nvGrpSpPr>
        <p:cNvPr id="1" name="Shape 95"/>
        <p:cNvGrpSpPr/>
        <p:nvPr/>
      </p:nvGrpSpPr>
      <p:grpSpPr>
        <a:xfrm>
          <a:off x="0" y="0"/>
          <a:ext cx="0" cy="0"/>
          <a:chOff x="0" y="0"/>
          <a:chExt cx="0" cy="0"/>
        </a:xfrm>
      </p:grpSpPr>
      <p:sp>
        <p:nvSpPr>
          <p:cNvPr id="96" name="Shape 96"/>
          <p:cNvSpPr txBox="1">
            <a:spLocks noGrp="1"/>
          </p:cNvSpPr>
          <p:nvPr>
            <p:ph type="dt" idx="10"/>
          </p:nvPr>
        </p:nvSpPr>
        <p:spPr>
          <a:xfrm>
            <a:off x="6448991" y="6441019"/>
            <a:ext cx="1581319"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7" name="Shape 97"/>
          <p:cNvSpPr txBox="1">
            <a:spLocks noGrp="1"/>
          </p:cNvSpPr>
          <p:nvPr>
            <p:ph type="ftr" idx="11"/>
          </p:nvPr>
        </p:nvSpPr>
        <p:spPr>
          <a:xfrm>
            <a:off x="2525022" y="6441019"/>
            <a:ext cx="3824978"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8" name="Shape 98"/>
          <p:cNvSpPr txBox="1">
            <a:spLocks noGrp="1"/>
          </p:cNvSpPr>
          <p:nvPr>
            <p:ph type="sldNum" idx="12"/>
          </p:nvPr>
        </p:nvSpPr>
        <p:spPr>
          <a:xfrm>
            <a:off x="8030310" y="6441019"/>
            <a:ext cx="77372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000" b="0" i="0">
                <a:solidFill>
                  <a:schemeClr val="dk1"/>
                </a:solidFill>
                <a:latin typeface="Arial"/>
                <a:ea typeface="Arial"/>
                <a:cs typeface="Arial"/>
                <a:sym typeface="Arial"/>
              </a:rPr>
              <a:t>‹#›</a:t>
            </a:fld>
            <a:endParaRPr lang="en-GB" sz="1000" b="0" i="0">
              <a:solidFill>
                <a:schemeClr val="dk1"/>
              </a:solidFill>
              <a:latin typeface="Arial"/>
              <a:ea typeface="Arial"/>
              <a:cs typeface="Arial"/>
              <a:sym typeface="Arial"/>
            </a:endParaRPr>
          </a:p>
        </p:txBody>
      </p:sp>
      <p:sp>
        <p:nvSpPr>
          <p:cNvPr id="99" name="Shape 99"/>
          <p:cNvSpPr/>
          <p:nvPr/>
        </p:nvSpPr>
        <p:spPr>
          <a:xfrm>
            <a:off x="345179" y="1081128"/>
            <a:ext cx="8458853" cy="182358"/>
          </a:xfrm>
          <a:prstGeom prst="rect">
            <a:avLst/>
          </a:prstGeom>
          <a:solidFill>
            <a:schemeClr val="lt1"/>
          </a:solidFill>
          <a:ln w="9525" cap="flat" cmpd="sng">
            <a:solidFill>
              <a:srgbClr val="FFFF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tatement &amp; image">
    <p:spTree>
      <p:nvGrpSpPr>
        <p:cNvPr id="1" name="Shape 100"/>
        <p:cNvGrpSpPr/>
        <p:nvPr/>
      </p:nvGrpSpPr>
      <p:grpSpPr>
        <a:xfrm>
          <a:off x="0" y="0"/>
          <a:ext cx="0" cy="0"/>
          <a:chOff x="0" y="0"/>
          <a:chExt cx="0" cy="0"/>
        </a:xfrm>
      </p:grpSpPr>
      <p:sp>
        <p:nvSpPr>
          <p:cNvPr id="101" name="Shape 101"/>
          <p:cNvSpPr txBox="1">
            <a:spLocks noGrp="1"/>
          </p:cNvSpPr>
          <p:nvPr>
            <p:ph type="dt" idx="10"/>
          </p:nvPr>
        </p:nvSpPr>
        <p:spPr>
          <a:xfrm>
            <a:off x="6448991" y="6441019"/>
            <a:ext cx="1581319"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02" name="Shape 102"/>
          <p:cNvSpPr txBox="1">
            <a:spLocks noGrp="1"/>
          </p:cNvSpPr>
          <p:nvPr>
            <p:ph type="ftr" idx="11"/>
          </p:nvPr>
        </p:nvSpPr>
        <p:spPr>
          <a:xfrm>
            <a:off x="2525022" y="6441019"/>
            <a:ext cx="3824978"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03" name="Shape 103"/>
          <p:cNvSpPr txBox="1">
            <a:spLocks noGrp="1"/>
          </p:cNvSpPr>
          <p:nvPr>
            <p:ph type="sldNum" idx="12"/>
          </p:nvPr>
        </p:nvSpPr>
        <p:spPr>
          <a:xfrm>
            <a:off x="8030310" y="6441019"/>
            <a:ext cx="77372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000" b="0" i="0">
                <a:solidFill>
                  <a:schemeClr val="dk1"/>
                </a:solidFill>
                <a:latin typeface="Arial"/>
                <a:ea typeface="Arial"/>
                <a:cs typeface="Arial"/>
                <a:sym typeface="Arial"/>
              </a:rPr>
              <a:t>‹#›</a:t>
            </a:fld>
            <a:endParaRPr lang="en-GB" sz="1000" b="0" i="0">
              <a:solidFill>
                <a:schemeClr val="dk1"/>
              </a:solidFill>
              <a:latin typeface="Arial"/>
              <a:ea typeface="Arial"/>
              <a:cs typeface="Arial"/>
              <a:sym typeface="Arial"/>
            </a:endParaRPr>
          </a:p>
        </p:txBody>
      </p:sp>
      <p:sp>
        <p:nvSpPr>
          <p:cNvPr id="104" name="Shape 104"/>
          <p:cNvSpPr/>
          <p:nvPr/>
        </p:nvSpPr>
        <p:spPr>
          <a:xfrm>
            <a:off x="345179" y="1081128"/>
            <a:ext cx="8458853" cy="182358"/>
          </a:xfrm>
          <a:prstGeom prst="rect">
            <a:avLst/>
          </a:prstGeom>
          <a:solidFill>
            <a:schemeClr val="lt1"/>
          </a:solidFill>
          <a:ln w="9525" cap="flat" cmpd="sng">
            <a:solidFill>
              <a:srgbClr val="FFFF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105" name="Shape 105"/>
          <p:cNvSpPr>
            <a:spLocks noGrp="1"/>
          </p:cNvSpPr>
          <p:nvPr>
            <p:ph type="pic" idx="2"/>
          </p:nvPr>
        </p:nvSpPr>
        <p:spPr>
          <a:xfrm>
            <a:off x="147636" y="147638"/>
            <a:ext cx="8837613" cy="6159499"/>
          </a:xfrm>
          <a:prstGeom prst="rect">
            <a:avLst/>
          </a:prstGeom>
          <a:noFill/>
          <a:ln>
            <a:noFill/>
          </a:ln>
        </p:spPr>
        <p:txBody>
          <a:bodyPr lIns="91425" tIns="91425" rIns="91425" bIns="91425" anchor="t" anchorCtr="0"/>
          <a:lstStyle>
            <a:lvl1pPr marL="0" marR="0" lvl="0" indent="0" algn="l" rtl="0">
              <a:spcBef>
                <a:spcPts val="0"/>
              </a:spcBef>
              <a:spcAft>
                <a:spcPts val="600"/>
              </a:spcAft>
              <a:buClr>
                <a:schemeClr val="dk2"/>
              </a:buClr>
              <a:buFont typeface="Arial"/>
              <a:buNone/>
              <a:defRPr sz="1800" b="1" i="0" u="none" strike="noStrike" cap="none">
                <a:solidFill>
                  <a:schemeClr val="dk2"/>
                </a:solidFill>
                <a:latin typeface="Arial"/>
                <a:ea typeface="Arial"/>
                <a:cs typeface="Arial"/>
                <a:sym typeface="Arial"/>
              </a:defRPr>
            </a:lvl1pPr>
            <a:lvl2pPr marL="0" marR="0" lvl="1" indent="0" algn="l" rtl="0">
              <a:spcBef>
                <a:spcPts val="0"/>
              </a:spcBef>
              <a:spcAft>
                <a:spcPts val="600"/>
              </a:spcAft>
              <a:buClr>
                <a:schemeClr val="dk1"/>
              </a:buClr>
              <a:buFont typeface="Arial"/>
              <a:buNone/>
              <a:defRPr sz="1500" b="0" i="0" u="none" strike="noStrike" cap="none">
                <a:solidFill>
                  <a:schemeClr val="dk1"/>
                </a:solidFill>
                <a:latin typeface="Arial"/>
                <a:ea typeface="Arial"/>
                <a:cs typeface="Arial"/>
                <a:sym typeface="Arial"/>
              </a:defRPr>
            </a:lvl2pPr>
            <a:lvl3pPr marL="266700" marR="0" lvl="2" indent="-177800" algn="l" rtl="0">
              <a:spcBef>
                <a:spcPts val="0"/>
              </a:spcBef>
              <a:spcAft>
                <a:spcPts val="600"/>
              </a:spcAft>
              <a:buClr>
                <a:schemeClr val="dk2"/>
              </a:buClr>
              <a:buSzPct val="100000"/>
              <a:buFont typeface="Arial"/>
              <a:buChar char="•"/>
              <a:defRPr sz="1400" b="0" i="0" u="none" strike="noStrike" cap="none">
                <a:solidFill>
                  <a:schemeClr val="dk1"/>
                </a:solidFill>
                <a:latin typeface="Arial"/>
                <a:ea typeface="Arial"/>
                <a:cs typeface="Arial"/>
                <a:sym typeface="Arial"/>
              </a:defRPr>
            </a:lvl3pPr>
            <a:lvl4pPr marL="541338" marR="0" lvl="3" indent="-192087" algn="l" rtl="0">
              <a:spcBef>
                <a:spcPts val="0"/>
              </a:spcBef>
              <a:spcAft>
                <a:spcPts val="600"/>
              </a:spcAft>
              <a:buClr>
                <a:schemeClr val="dk1"/>
              </a:buClr>
              <a:buSzPct val="100000"/>
              <a:buFont typeface="Arial"/>
              <a:buChar char="–"/>
              <a:defRPr sz="1300" b="0" i="0" u="none" strike="noStrike" cap="none">
                <a:solidFill>
                  <a:schemeClr val="dk1"/>
                </a:solidFill>
                <a:latin typeface="Arial"/>
                <a:ea typeface="Arial"/>
                <a:cs typeface="Arial"/>
                <a:sym typeface="Arial"/>
              </a:defRPr>
            </a:lvl4pPr>
            <a:lvl5pPr marL="808038" marR="0" lvl="4" indent="-198437" algn="l" rtl="0">
              <a:spcBef>
                <a:spcPts val="0"/>
              </a:spcBef>
              <a:spcAft>
                <a:spcPts val="600"/>
              </a:spcAft>
              <a:buClr>
                <a:schemeClr val="dk2"/>
              </a:buClr>
              <a:buSzPct val="100000"/>
              <a:buFont typeface="Arial"/>
              <a:buChar char="•"/>
              <a:defRPr sz="12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tatement 1">
    <p:spTree>
      <p:nvGrpSpPr>
        <p:cNvPr id="1" name="Shape 106"/>
        <p:cNvGrpSpPr/>
        <p:nvPr/>
      </p:nvGrpSpPr>
      <p:grpSpPr>
        <a:xfrm>
          <a:off x="0" y="0"/>
          <a:ext cx="0" cy="0"/>
          <a:chOff x="0" y="0"/>
          <a:chExt cx="0" cy="0"/>
        </a:xfrm>
      </p:grpSpPr>
      <p:sp>
        <p:nvSpPr>
          <p:cNvPr id="107" name="Shape 107"/>
          <p:cNvSpPr/>
          <p:nvPr/>
        </p:nvSpPr>
        <p:spPr>
          <a:xfrm>
            <a:off x="0" y="1171574"/>
            <a:ext cx="9144000" cy="5686426"/>
          </a:xfrm>
          <a:prstGeom prst="rect">
            <a:avLst/>
          </a:prstGeom>
          <a:solidFill>
            <a:schemeClr val="l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108" name="Shape 108"/>
          <p:cNvSpPr/>
          <p:nvPr/>
        </p:nvSpPr>
        <p:spPr>
          <a:xfrm>
            <a:off x="147638" y="147638"/>
            <a:ext cx="8832849" cy="6710361"/>
          </a:xfrm>
          <a:prstGeom prst="rect">
            <a:avLst/>
          </a:prstGeom>
          <a:solidFill>
            <a:schemeClr val="lt1"/>
          </a:solidFill>
          <a:ln w="9525" cap="flat" cmpd="sng">
            <a:solidFill>
              <a:srgbClr val="FFFF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109" name="Shape 109"/>
          <p:cNvSpPr txBox="1">
            <a:spLocks noGrp="1"/>
          </p:cNvSpPr>
          <p:nvPr>
            <p:ph type="dt" idx="10"/>
          </p:nvPr>
        </p:nvSpPr>
        <p:spPr>
          <a:xfrm>
            <a:off x="6448991" y="6441019"/>
            <a:ext cx="1581319"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10" name="Shape 110"/>
          <p:cNvSpPr txBox="1">
            <a:spLocks noGrp="1"/>
          </p:cNvSpPr>
          <p:nvPr>
            <p:ph type="ftr" idx="11"/>
          </p:nvPr>
        </p:nvSpPr>
        <p:spPr>
          <a:xfrm>
            <a:off x="2525022" y="6441019"/>
            <a:ext cx="3824978"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11" name="Shape 111"/>
          <p:cNvSpPr txBox="1">
            <a:spLocks noGrp="1"/>
          </p:cNvSpPr>
          <p:nvPr>
            <p:ph type="sldNum" idx="12"/>
          </p:nvPr>
        </p:nvSpPr>
        <p:spPr>
          <a:xfrm>
            <a:off x="8030310" y="6441019"/>
            <a:ext cx="77372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000" b="0" i="0">
                <a:solidFill>
                  <a:schemeClr val="dk1"/>
                </a:solidFill>
                <a:latin typeface="Arial"/>
                <a:ea typeface="Arial"/>
                <a:cs typeface="Arial"/>
                <a:sym typeface="Arial"/>
              </a:rPr>
              <a:t>‹#›</a:t>
            </a:fld>
            <a:endParaRPr lang="en-GB" sz="1000" b="0" i="0">
              <a:solidFill>
                <a:schemeClr val="dk1"/>
              </a:solidFill>
              <a:latin typeface="Arial"/>
              <a:ea typeface="Arial"/>
              <a:cs typeface="Arial"/>
              <a:sym typeface="Arial"/>
            </a:endParaRPr>
          </a:p>
        </p:txBody>
      </p:sp>
      <p:pic>
        <p:nvPicPr>
          <p:cNvPr id="112" name="Shape 112"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7660" y="6425701"/>
            <a:ext cx="1861365" cy="380441"/>
          </a:xfrm>
          <a:prstGeom prst="rect">
            <a:avLst/>
          </a:prstGeom>
          <a:noFill/>
          <a:ln>
            <a:noFill/>
          </a:ln>
        </p:spPr>
      </p:pic>
      <p:cxnSp>
        <p:nvCxnSpPr>
          <p:cNvPr id="113" name="Shape 113"/>
          <p:cNvCxnSpPr/>
          <p:nvPr/>
        </p:nvCxnSpPr>
        <p:spPr>
          <a:xfrm flipH="1">
            <a:off x="2466404" y="6432214"/>
            <a:ext cx="6513" cy="365125"/>
          </a:xfrm>
          <a:prstGeom prst="straightConnector1">
            <a:avLst/>
          </a:prstGeom>
          <a:noFill/>
          <a:ln w="12700" cap="flat" cmpd="sng">
            <a:solidFill>
              <a:schemeClr val="dk1"/>
            </a:solidFill>
            <a:prstDash val="solid"/>
            <a:round/>
            <a:headEnd type="none" w="med" len="med"/>
            <a:tailEnd type="none" w="med" len="med"/>
          </a:ln>
        </p:spPr>
      </p:cxnSp>
      <p:cxnSp>
        <p:nvCxnSpPr>
          <p:cNvPr id="114" name="Shape 114"/>
          <p:cNvCxnSpPr/>
          <p:nvPr/>
        </p:nvCxnSpPr>
        <p:spPr>
          <a:xfrm flipH="1">
            <a:off x="6390374" y="6432214"/>
            <a:ext cx="6513" cy="365125"/>
          </a:xfrm>
          <a:prstGeom prst="straightConnector1">
            <a:avLst/>
          </a:prstGeom>
          <a:noFill/>
          <a:ln w="12700" cap="flat" cmpd="sng">
            <a:solidFill>
              <a:schemeClr val="dk1"/>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tatement 3">
    <p:spTree>
      <p:nvGrpSpPr>
        <p:cNvPr id="1" name="Shape 115"/>
        <p:cNvGrpSpPr/>
        <p:nvPr/>
      </p:nvGrpSpPr>
      <p:grpSpPr>
        <a:xfrm>
          <a:off x="0" y="0"/>
          <a:ext cx="0" cy="0"/>
          <a:chOff x="0" y="0"/>
          <a:chExt cx="0" cy="0"/>
        </a:xfrm>
      </p:grpSpPr>
      <p:sp>
        <p:nvSpPr>
          <p:cNvPr id="116" name="Shape 116"/>
          <p:cNvSpPr/>
          <p:nvPr/>
        </p:nvSpPr>
        <p:spPr>
          <a:xfrm>
            <a:off x="0" y="0"/>
            <a:ext cx="9144000" cy="6858000"/>
          </a:xfrm>
          <a:prstGeom prst="rect">
            <a:avLst/>
          </a:prstGeom>
          <a:gradFill>
            <a:gsLst>
              <a:gs pos="0">
                <a:srgbClr val="FA0007"/>
              </a:gs>
              <a:gs pos="40000">
                <a:srgbClr val="FA0007"/>
              </a:gs>
              <a:gs pos="100000">
                <a:srgbClr val="761706"/>
              </a:gs>
            </a:gsLst>
            <a:lin ang="189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117" name="Shape 117"/>
          <p:cNvSpPr>
            <a:spLocks noGrp="1"/>
          </p:cNvSpPr>
          <p:nvPr>
            <p:ph type="pic" idx="2"/>
          </p:nvPr>
        </p:nvSpPr>
        <p:spPr>
          <a:xfrm>
            <a:off x="4910667" y="4233416"/>
            <a:ext cx="2253884" cy="625147"/>
          </a:xfrm>
          <a:prstGeom prst="rect">
            <a:avLst/>
          </a:prstGeom>
          <a:noFill/>
          <a:ln>
            <a:noFill/>
          </a:ln>
        </p:spPr>
        <p:txBody>
          <a:bodyPr lIns="91425" tIns="91425" rIns="91425" bIns="91425" anchor="t" anchorCtr="0"/>
          <a:lstStyle>
            <a:lvl1pPr marL="0" marR="0" lvl="0" indent="0" algn="l" rtl="0">
              <a:spcBef>
                <a:spcPts val="0"/>
              </a:spcBef>
              <a:spcAft>
                <a:spcPts val="600"/>
              </a:spcAft>
              <a:buClr>
                <a:srgbClr val="222221"/>
              </a:buClr>
              <a:buFont typeface="Arial"/>
              <a:buNone/>
              <a:defRPr sz="1800" b="1" i="0" u="none" strike="noStrike" cap="none">
                <a:solidFill>
                  <a:srgbClr val="222221"/>
                </a:solidFill>
                <a:latin typeface="Arial"/>
                <a:ea typeface="Arial"/>
                <a:cs typeface="Arial"/>
                <a:sym typeface="Arial"/>
              </a:defRPr>
            </a:lvl1pPr>
            <a:lvl2pPr marL="0" marR="0" lvl="1" indent="0" algn="l" rtl="0">
              <a:spcBef>
                <a:spcPts val="0"/>
              </a:spcBef>
              <a:spcAft>
                <a:spcPts val="600"/>
              </a:spcAft>
              <a:buClr>
                <a:schemeClr val="dk1"/>
              </a:buClr>
              <a:buFont typeface="Arial"/>
              <a:buNone/>
              <a:defRPr sz="1500" b="0" i="0" u="none" strike="noStrike" cap="none">
                <a:solidFill>
                  <a:schemeClr val="dk1"/>
                </a:solidFill>
                <a:latin typeface="Arial"/>
                <a:ea typeface="Arial"/>
                <a:cs typeface="Arial"/>
                <a:sym typeface="Arial"/>
              </a:defRPr>
            </a:lvl2pPr>
            <a:lvl3pPr marL="266700" marR="0" lvl="2" indent="-177800" algn="l" rtl="0">
              <a:spcBef>
                <a:spcPts val="0"/>
              </a:spcBef>
              <a:spcAft>
                <a:spcPts val="600"/>
              </a:spcAft>
              <a:buClr>
                <a:schemeClr val="dk2"/>
              </a:buClr>
              <a:buSzPct val="100000"/>
              <a:buFont typeface="Arial"/>
              <a:buChar char="•"/>
              <a:defRPr sz="1400" b="0" i="0" u="none" strike="noStrike" cap="none">
                <a:solidFill>
                  <a:schemeClr val="dk1"/>
                </a:solidFill>
                <a:latin typeface="Arial"/>
                <a:ea typeface="Arial"/>
                <a:cs typeface="Arial"/>
                <a:sym typeface="Arial"/>
              </a:defRPr>
            </a:lvl3pPr>
            <a:lvl4pPr marL="541338" marR="0" lvl="3" indent="-192087" algn="l" rtl="0">
              <a:spcBef>
                <a:spcPts val="0"/>
              </a:spcBef>
              <a:spcAft>
                <a:spcPts val="600"/>
              </a:spcAft>
              <a:buClr>
                <a:schemeClr val="dk1"/>
              </a:buClr>
              <a:buSzPct val="100000"/>
              <a:buFont typeface="Arial"/>
              <a:buChar char="–"/>
              <a:defRPr sz="1300" b="0" i="0" u="none" strike="noStrike" cap="none">
                <a:solidFill>
                  <a:schemeClr val="dk1"/>
                </a:solidFill>
                <a:latin typeface="Arial"/>
                <a:ea typeface="Arial"/>
                <a:cs typeface="Arial"/>
                <a:sym typeface="Arial"/>
              </a:defRPr>
            </a:lvl4pPr>
            <a:lvl5pPr marL="808038" marR="0" lvl="4" indent="-198437" algn="l" rtl="0">
              <a:spcBef>
                <a:spcPts val="0"/>
              </a:spcBef>
              <a:spcAft>
                <a:spcPts val="600"/>
              </a:spcAft>
              <a:buClr>
                <a:schemeClr val="dk2"/>
              </a:buClr>
              <a:buSzPct val="100000"/>
              <a:buFont typeface="Arial"/>
              <a:buChar char="•"/>
              <a:defRPr sz="12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Divider 2">
    <p:spTree>
      <p:nvGrpSpPr>
        <p:cNvPr id="1" name="Shape 36"/>
        <p:cNvGrpSpPr/>
        <p:nvPr/>
      </p:nvGrpSpPr>
      <p:grpSpPr>
        <a:xfrm>
          <a:off x="0" y="0"/>
          <a:ext cx="0" cy="0"/>
          <a:chOff x="0" y="0"/>
          <a:chExt cx="0" cy="0"/>
        </a:xfrm>
      </p:grpSpPr>
      <p:sp>
        <p:nvSpPr>
          <p:cNvPr id="37" name="Shape 37"/>
          <p:cNvSpPr/>
          <p:nvPr/>
        </p:nvSpPr>
        <p:spPr>
          <a:xfrm>
            <a:off x="0" y="0"/>
            <a:ext cx="9144000" cy="1172307"/>
          </a:xfrm>
          <a:prstGeom prst="rect">
            <a:avLst/>
          </a:prstGeom>
          <a:gradFill>
            <a:gsLst>
              <a:gs pos="0">
                <a:srgbClr val="FA0007"/>
              </a:gs>
              <a:gs pos="40000">
                <a:srgbClr val="FA0007"/>
              </a:gs>
              <a:gs pos="100000">
                <a:srgbClr val="761706"/>
              </a:gs>
            </a:gsLst>
            <a:lin ang="189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38" name="Shape 38"/>
          <p:cNvSpPr/>
          <p:nvPr/>
        </p:nvSpPr>
        <p:spPr>
          <a:xfrm>
            <a:off x="156307" y="149794"/>
            <a:ext cx="8824871" cy="108112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39" name="Shape 39"/>
          <p:cNvSpPr txBox="1">
            <a:spLocks noGrp="1"/>
          </p:cNvSpPr>
          <p:nvPr>
            <p:ph type="dt" idx="10"/>
          </p:nvPr>
        </p:nvSpPr>
        <p:spPr>
          <a:xfrm>
            <a:off x="6448991" y="6441019"/>
            <a:ext cx="1581319"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40" name="Shape 40"/>
          <p:cNvSpPr txBox="1">
            <a:spLocks noGrp="1"/>
          </p:cNvSpPr>
          <p:nvPr>
            <p:ph type="ftr" idx="11"/>
          </p:nvPr>
        </p:nvSpPr>
        <p:spPr>
          <a:xfrm>
            <a:off x="2525022" y="6441019"/>
            <a:ext cx="3824978"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41" name="Shape 41"/>
          <p:cNvSpPr txBox="1">
            <a:spLocks noGrp="1"/>
          </p:cNvSpPr>
          <p:nvPr>
            <p:ph type="sldNum" idx="12"/>
          </p:nvPr>
        </p:nvSpPr>
        <p:spPr>
          <a:xfrm>
            <a:off x="8030310" y="6441019"/>
            <a:ext cx="77372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000" b="0" i="0">
                <a:solidFill>
                  <a:schemeClr val="dk1"/>
                </a:solidFill>
                <a:latin typeface="Arial"/>
                <a:ea typeface="Arial"/>
                <a:cs typeface="Arial"/>
                <a:sym typeface="Arial"/>
              </a:rPr>
              <a:t>‹#›</a:t>
            </a:fld>
            <a:endParaRPr lang="en-GB" sz="1000" b="0" i="0">
              <a:solidFill>
                <a:schemeClr val="dk1"/>
              </a:solidFill>
              <a:latin typeface="Arial"/>
              <a:ea typeface="Arial"/>
              <a:cs typeface="Arial"/>
              <a:sym typeface="Arial"/>
            </a:endParaRPr>
          </a:p>
        </p:txBody>
      </p:sp>
      <p:sp>
        <p:nvSpPr>
          <p:cNvPr id="42" name="Shape 42"/>
          <p:cNvSpPr txBox="1">
            <a:spLocks noGrp="1"/>
          </p:cNvSpPr>
          <p:nvPr>
            <p:ph type="title"/>
          </p:nvPr>
        </p:nvSpPr>
        <p:spPr>
          <a:xfrm>
            <a:off x="424762" y="310836"/>
            <a:ext cx="8282642" cy="1348102"/>
          </a:xfrm>
          <a:prstGeom prst="rect">
            <a:avLst/>
          </a:prstGeom>
          <a:noFill/>
          <a:ln>
            <a:noFill/>
          </a:ln>
        </p:spPr>
        <p:txBody>
          <a:bodyPr lIns="91425" tIns="91425" rIns="91425" bIns="91425" anchor="t" anchorCtr="0"/>
          <a:lstStyle>
            <a:lvl1pPr marL="0" marR="0" lvl="0" indent="0" algn="l" rtl="0">
              <a:lnSpc>
                <a:spcPct val="85000"/>
              </a:lnSpc>
              <a:spcBef>
                <a:spcPts val="0"/>
              </a:spcBef>
              <a:buClr>
                <a:schemeClr val="dk1"/>
              </a:buClr>
              <a:buFont typeface="Arial"/>
              <a:buNone/>
              <a:defRPr sz="36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43" name="Shape 43"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7660" y="6425701"/>
            <a:ext cx="1861365" cy="380441"/>
          </a:xfrm>
          <a:prstGeom prst="rect">
            <a:avLst/>
          </a:prstGeom>
          <a:noFill/>
          <a:ln>
            <a:noFill/>
          </a:ln>
        </p:spPr>
      </p:pic>
      <p:cxnSp>
        <p:nvCxnSpPr>
          <p:cNvPr id="44" name="Shape 44"/>
          <p:cNvCxnSpPr/>
          <p:nvPr/>
        </p:nvCxnSpPr>
        <p:spPr>
          <a:xfrm flipH="1">
            <a:off x="2466404" y="6432214"/>
            <a:ext cx="6513" cy="365125"/>
          </a:xfrm>
          <a:prstGeom prst="straightConnector1">
            <a:avLst/>
          </a:prstGeom>
          <a:noFill/>
          <a:ln w="12700" cap="flat" cmpd="sng">
            <a:solidFill>
              <a:schemeClr val="dk1"/>
            </a:solidFill>
            <a:prstDash val="solid"/>
            <a:round/>
            <a:headEnd type="none" w="med" len="med"/>
            <a:tailEnd type="none" w="med" len="med"/>
          </a:ln>
        </p:spPr>
      </p:cxnSp>
      <p:cxnSp>
        <p:nvCxnSpPr>
          <p:cNvPr id="45" name="Shape 45"/>
          <p:cNvCxnSpPr/>
          <p:nvPr/>
        </p:nvCxnSpPr>
        <p:spPr>
          <a:xfrm flipH="1">
            <a:off x="6390374" y="6432214"/>
            <a:ext cx="6513" cy="365125"/>
          </a:xfrm>
          <a:prstGeom prst="straightConnector1">
            <a:avLst/>
          </a:prstGeom>
          <a:noFill/>
          <a:ln w="12700" cap="flat" cmpd="sng">
            <a:solidFill>
              <a:schemeClr val="dk1"/>
            </a:solidFill>
            <a:prstDash val="solid"/>
            <a:round/>
            <a:headEnd type="none" w="med" len="med"/>
            <a:tailEnd type="none" w="med" len="med"/>
          </a:ln>
        </p:spPr>
      </p:cxnSp>
      <p:sp>
        <p:nvSpPr>
          <p:cNvPr id="46" name="Shape 46"/>
          <p:cNvSpPr>
            <a:spLocks noGrp="1"/>
          </p:cNvSpPr>
          <p:nvPr>
            <p:ph type="pic" idx="2"/>
          </p:nvPr>
        </p:nvSpPr>
        <p:spPr>
          <a:xfrm>
            <a:off x="155738" y="2200274"/>
            <a:ext cx="8824750" cy="4106863"/>
          </a:xfrm>
          <a:prstGeom prst="rect">
            <a:avLst/>
          </a:prstGeom>
          <a:noFill/>
          <a:ln>
            <a:noFill/>
          </a:ln>
        </p:spPr>
        <p:txBody>
          <a:bodyPr lIns="91425" tIns="91425" rIns="91425" bIns="91425" anchor="t" anchorCtr="0"/>
          <a:lstStyle>
            <a:lvl1pPr marL="0" marR="0" lvl="0" indent="0" algn="l" rtl="0">
              <a:spcBef>
                <a:spcPts val="0"/>
              </a:spcBef>
              <a:spcAft>
                <a:spcPts val="600"/>
              </a:spcAft>
              <a:buClr>
                <a:schemeClr val="dk2"/>
              </a:buClr>
              <a:buFont typeface="Arial"/>
              <a:buNone/>
              <a:defRPr sz="1800" b="1" i="0" u="none" strike="noStrike" cap="none">
                <a:solidFill>
                  <a:schemeClr val="dk2"/>
                </a:solidFill>
                <a:latin typeface="Arial"/>
                <a:ea typeface="Arial"/>
                <a:cs typeface="Arial"/>
                <a:sym typeface="Arial"/>
              </a:defRPr>
            </a:lvl1pPr>
            <a:lvl2pPr marL="0" marR="0" lvl="1" indent="0" algn="l" rtl="0">
              <a:spcBef>
                <a:spcPts val="0"/>
              </a:spcBef>
              <a:spcAft>
                <a:spcPts val="600"/>
              </a:spcAft>
              <a:buClr>
                <a:schemeClr val="dk1"/>
              </a:buClr>
              <a:buFont typeface="Arial"/>
              <a:buNone/>
              <a:defRPr sz="1500" b="0" i="0" u="none" strike="noStrike" cap="none">
                <a:solidFill>
                  <a:schemeClr val="dk1"/>
                </a:solidFill>
                <a:latin typeface="Arial"/>
                <a:ea typeface="Arial"/>
                <a:cs typeface="Arial"/>
                <a:sym typeface="Arial"/>
              </a:defRPr>
            </a:lvl2pPr>
            <a:lvl3pPr marL="266700" marR="0" lvl="2" indent="-177800" algn="l" rtl="0">
              <a:spcBef>
                <a:spcPts val="0"/>
              </a:spcBef>
              <a:spcAft>
                <a:spcPts val="600"/>
              </a:spcAft>
              <a:buClr>
                <a:schemeClr val="dk2"/>
              </a:buClr>
              <a:buSzPct val="100000"/>
              <a:buFont typeface="Arial"/>
              <a:buChar char="•"/>
              <a:defRPr sz="1400" b="0" i="0" u="none" strike="noStrike" cap="none">
                <a:solidFill>
                  <a:schemeClr val="dk1"/>
                </a:solidFill>
                <a:latin typeface="Arial"/>
                <a:ea typeface="Arial"/>
                <a:cs typeface="Arial"/>
                <a:sym typeface="Arial"/>
              </a:defRPr>
            </a:lvl3pPr>
            <a:lvl4pPr marL="541338" marR="0" lvl="3" indent="-192087" algn="l" rtl="0">
              <a:spcBef>
                <a:spcPts val="0"/>
              </a:spcBef>
              <a:spcAft>
                <a:spcPts val="600"/>
              </a:spcAft>
              <a:buClr>
                <a:schemeClr val="dk1"/>
              </a:buClr>
              <a:buSzPct val="100000"/>
              <a:buFont typeface="Arial"/>
              <a:buChar char="–"/>
              <a:defRPr sz="1300" b="0" i="0" u="none" strike="noStrike" cap="none">
                <a:solidFill>
                  <a:schemeClr val="dk1"/>
                </a:solidFill>
                <a:latin typeface="Arial"/>
                <a:ea typeface="Arial"/>
                <a:cs typeface="Arial"/>
                <a:sym typeface="Arial"/>
              </a:defRPr>
            </a:lvl4pPr>
            <a:lvl5pPr marL="808038" marR="0" lvl="4" indent="-198437" algn="l" rtl="0">
              <a:spcBef>
                <a:spcPts val="0"/>
              </a:spcBef>
              <a:spcAft>
                <a:spcPts val="600"/>
              </a:spcAft>
              <a:buClr>
                <a:schemeClr val="dk2"/>
              </a:buClr>
              <a:buSzPct val="100000"/>
              <a:buFont typeface="Arial"/>
              <a:buChar char="•"/>
              <a:defRPr sz="12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Agenda">
    <p:spTree>
      <p:nvGrpSpPr>
        <p:cNvPr id="1" name="Shape 47"/>
        <p:cNvGrpSpPr/>
        <p:nvPr/>
      </p:nvGrpSpPr>
      <p:grpSpPr>
        <a:xfrm>
          <a:off x="0" y="0"/>
          <a:ext cx="0" cy="0"/>
          <a:chOff x="0" y="0"/>
          <a:chExt cx="0" cy="0"/>
        </a:xfrm>
      </p:grpSpPr>
      <p:sp>
        <p:nvSpPr>
          <p:cNvPr id="48" name="Shape 48"/>
          <p:cNvSpPr/>
          <p:nvPr/>
        </p:nvSpPr>
        <p:spPr>
          <a:xfrm>
            <a:off x="0" y="0"/>
            <a:ext cx="9144000" cy="1172307"/>
          </a:xfrm>
          <a:prstGeom prst="rect">
            <a:avLst/>
          </a:prstGeom>
          <a:gradFill>
            <a:gsLst>
              <a:gs pos="0">
                <a:srgbClr val="FA0007"/>
              </a:gs>
              <a:gs pos="40000">
                <a:srgbClr val="FA0007"/>
              </a:gs>
              <a:gs pos="100000">
                <a:srgbClr val="761706"/>
              </a:gs>
            </a:gsLst>
            <a:lin ang="189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49" name="Shape 49"/>
          <p:cNvSpPr/>
          <p:nvPr/>
        </p:nvSpPr>
        <p:spPr>
          <a:xfrm>
            <a:off x="147638" y="1171574"/>
            <a:ext cx="8832849" cy="5135563"/>
          </a:xfrm>
          <a:prstGeom prst="rect">
            <a:avLst/>
          </a:prstGeom>
          <a:solidFill>
            <a:schemeClr val="l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50" name="Shape 50"/>
          <p:cNvSpPr txBox="1">
            <a:spLocks noGrp="1"/>
          </p:cNvSpPr>
          <p:nvPr>
            <p:ph type="title"/>
          </p:nvPr>
        </p:nvSpPr>
        <p:spPr>
          <a:xfrm>
            <a:off x="424633" y="202993"/>
            <a:ext cx="8282639" cy="787605"/>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Arial"/>
              <a:buNone/>
              <a:defRPr sz="3600" b="0"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body" idx="1"/>
          </p:nvPr>
        </p:nvSpPr>
        <p:spPr>
          <a:xfrm>
            <a:off x="431147" y="1600200"/>
            <a:ext cx="8276126" cy="4547902"/>
          </a:xfrm>
          <a:prstGeom prst="rect">
            <a:avLst/>
          </a:prstGeom>
          <a:noFill/>
          <a:ln>
            <a:noFill/>
          </a:ln>
        </p:spPr>
        <p:txBody>
          <a:bodyPr lIns="91425" tIns="91425" rIns="91425" bIns="91425" anchor="t" anchorCtr="0"/>
          <a:lstStyle>
            <a:lvl1pPr marL="0" marR="0" lvl="0" indent="0" algn="l" rtl="0">
              <a:spcBef>
                <a:spcPts val="0"/>
              </a:spcBef>
              <a:spcAft>
                <a:spcPts val="600"/>
              </a:spcAft>
              <a:buClr>
                <a:schemeClr val="dk1"/>
              </a:buClr>
              <a:buFont typeface="Arial"/>
              <a:buNone/>
              <a:defRPr sz="1800" b="0" i="0" u="none" strike="noStrike" cap="none">
                <a:solidFill>
                  <a:schemeClr val="dk1"/>
                </a:solidFill>
                <a:latin typeface="Arial"/>
                <a:ea typeface="Arial"/>
                <a:cs typeface="Arial"/>
                <a:sym typeface="Arial"/>
              </a:defRPr>
            </a:lvl1pPr>
            <a:lvl2pPr marL="266700" marR="0" lvl="1" indent="-152400" algn="l" rtl="0">
              <a:spcBef>
                <a:spcPts val="0"/>
              </a:spcBef>
              <a:spcAft>
                <a:spcPts val="600"/>
              </a:spcAft>
              <a:buClr>
                <a:schemeClr val="dk2"/>
              </a:buClr>
              <a:buSzPct val="100000"/>
              <a:buFont typeface="Arial"/>
              <a:buChar char="•"/>
              <a:defRPr sz="1800" b="0" i="0" u="none" strike="noStrike" cap="none">
                <a:solidFill>
                  <a:schemeClr val="dk1"/>
                </a:solidFill>
                <a:latin typeface="Arial"/>
                <a:ea typeface="Arial"/>
                <a:cs typeface="Arial"/>
                <a:sym typeface="Arial"/>
              </a:defRPr>
            </a:lvl2pPr>
            <a:lvl3pPr marL="266700" marR="0" lvl="2" indent="-152400" algn="l" rtl="0">
              <a:spcBef>
                <a:spcPts val="0"/>
              </a:spcBef>
              <a:spcAft>
                <a:spcPts val="600"/>
              </a:spcAft>
              <a:buClr>
                <a:schemeClr val="dk2"/>
              </a:buClr>
              <a:buSzPct val="100000"/>
              <a:buFont typeface="Arial"/>
              <a:buChar char="•"/>
              <a:defRPr sz="1800" b="0" i="0" u="none" strike="noStrike" cap="none">
                <a:solidFill>
                  <a:schemeClr val="dk1"/>
                </a:solidFill>
                <a:latin typeface="Arial"/>
                <a:ea typeface="Arial"/>
                <a:cs typeface="Arial"/>
                <a:sym typeface="Arial"/>
              </a:defRPr>
            </a:lvl3pPr>
            <a:lvl4pPr marL="266700" marR="0" lvl="3" indent="-152400" algn="l" rtl="0">
              <a:spcBef>
                <a:spcPts val="0"/>
              </a:spcBef>
              <a:spcAft>
                <a:spcPts val="600"/>
              </a:spcAft>
              <a:buClr>
                <a:schemeClr val="dk2"/>
              </a:buClr>
              <a:buSzPct val="100000"/>
              <a:buFont typeface="Arial"/>
              <a:buChar char="•"/>
              <a:defRPr sz="1800" b="0" i="0" u="none" strike="noStrike" cap="none">
                <a:solidFill>
                  <a:schemeClr val="dk1"/>
                </a:solidFill>
                <a:latin typeface="Arial"/>
                <a:ea typeface="Arial"/>
                <a:cs typeface="Arial"/>
                <a:sym typeface="Arial"/>
              </a:defRPr>
            </a:lvl4pPr>
            <a:lvl5pPr marL="266700" marR="0" lvl="4" indent="-152400" algn="l" rtl="0">
              <a:spcBef>
                <a:spcPts val="0"/>
              </a:spcBef>
              <a:spcAft>
                <a:spcPts val="600"/>
              </a:spcAft>
              <a:buClr>
                <a:schemeClr val="dk2"/>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52" name="Shape 52"/>
          <p:cNvSpPr txBox="1">
            <a:spLocks noGrp="1"/>
          </p:cNvSpPr>
          <p:nvPr>
            <p:ph type="dt" idx="10"/>
          </p:nvPr>
        </p:nvSpPr>
        <p:spPr>
          <a:xfrm>
            <a:off x="6448991" y="6441019"/>
            <a:ext cx="1581319"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53" name="Shape 53"/>
          <p:cNvSpPr txBox="1">
            <a:spLocks noGrp="1"/>
          </p:cNvSpPr>
          <p:nvPr>
            <p:ph type="ftr" idx="11"/>
          </p:nvPr>
        </p:nvSpPr>
        <p:spPr>
          <a:xfrm>
            <a:off x="2525022" y="6441019"/>
            <a:ext cx="3824978"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54" name="Shape 54"/>
          <p:cNvSpPr txBox="1">
            <a:spLocks noGrp="1"/>
          </p:cNvSpPr>
          <p:nvPr>
            <p:ph type="sldNum" idx="12"/>
          </p:nvPr>
        </p:nvSpPr>
        <p:spPr>
          <a:xfrm>
            <a:off x="8030310" y="6441019"/>
            <a:ext cx="77372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000" b="0" i="0">
                <a:solidFill>
                  <a:schemeClr val="dk1"/>
                </a:solidFill>
                <a:latin typeface="Arial"/>
                <a:ea typeface="Arial"/>
                <a:cs typeface="Arial"/>
                <a:sym typeface="Arial"/>
              </a:rPr>
              <a:t>‹#›</a:t>
            </a:fld>
            <a:endParaRPr lang="en-GB" sz="1000" b="0" i="0">
              <a:solidFill>
                <a:schemeClr val="dk1"/>
              </a:solidFill>
              <a:latin typeface="Arial"/>
              <a:ea typeface="Arial"/>
              <a:cs typeface="Arial"/>
              <a:sym typeface="Arial"/>
            </a:endParaRPr>
          </a:p>
        </p:txBody>
      </p:sp>
      <p:pic>
        <p:nvPicPr>
          <p:cNvPr id="55" name="Shape 55"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7660" y="6425701"/>
            <a:ext cx="1861365" cy="380441"/>
          </a:xfrm>
          <a:prstGeom prst="rect">
            <a:avLst/>
          </a:prstGeom>
          <a:noFill/>
          <a:ln>
            <a:noFill/>
          </a:ln>
        </p:spPr>
      </p:pic>
      <p:cxnSp>
        <p:nvCxnSpPr>
          <p:cNvPr id="56" name="Shape 56"/>
          <p:cNvCxnSpPr/>
          <p:nvPr/>
        </p:nvCxnSpPr>
        <p:spPr>
          <a:xfrm flipH="1">
            <a:off x="2466404" y="6432214"/>
            <a:ext cx="6513" cy="365125"/>
          </a:xfrm>
          <a:prstGeom prst="straightConnector1">
            <a:avLst/>
          </a:prstGeom>
          <a:noFill/>
          <a:ln w="12700" cap="flat" cmpd="sng">
            <a:solidFill>
              <a:schemeClr val="dk1"/>
            </a:solidFill>
            <a:prstDash val="solid"/>
            <a:round/>
            <a:headEnd type="none" w="med" len="med"/>
            <a:tailEnd type="none" w="med" len="med"/>
          </a:ln>
        </p:spPr>
      </p:cxnSp>
      <p:cxnSp>
        <p:nvCxnSpPr>
          <p:cNvPr id="57" name="Shape 57"/>
          <p:cNvCxnSpPr/>
          <p:nvPr/>
        </p:nvCxnSpPr>
        <p:spPr>
          <a:xfrm flipH="1">
            <a:off x="6390374" y="6432214"/>
            <a:ext cx="6513" cy="365125"/>
          </a:xfrm>
          <a:prstGeom prst="straightConnector1">
            <a:avLst/>
          </a:prstGeom>
          <a:noFill/>
          <a:ln w="12700" cap="flat" cmpd="sng">
            <a:solidFill>
              <a:schemeClr val="dk1"/>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tatement 2">
    <p:spTree>
      <p:nvGrpSpPr>
        <p:cNvPr id="1" name="Shape 58"/>
        <p:cNvGrpSpPr/>
        <p:nvPr/>
      </p:nvGrpSpPr>
      <p:grpSpPr>
        <a:xfrm>
          <a:off x="0" y="0"/>
          <a:ext cx="0" cy="0"/>
          <a:chOff x="0" y="0"/>
          <a:chExt cx="0" cy="0"/>
        </a:xfrm>
      </p:grpSpPr>
      <p:sp>
        <p:nvSpPr>
          <p:cNvPr id="59" name="Shape 59"/>
          <p:cNvSpPr/>
          <p:nvPr/>
        </p:nvSpPr>
        <p:spPr>
          <a:xfrm>
            <a:off x="0" y="0"/>
            <a:ext cx="9144000" cy="6307137"/>
          </a:xfrm>
          <a:prstGeom prst="rect">
            <a:avLst/>
          </a:prstGeom>
          <a:gradFill>
            <a:gsLst>
              <a:gs pos="0">
                <a:srgbClr val="FA0007"/>
              </a:gs>
              <a:gs pos="40000">
                <a:srgbClr val="FA0007"/>
              </a:gs>
              <a:gs pos="100000">
                <a:srgbClr val="761706"/>
              </a:gs>
            </a:gsLst>
            <a:lin ang="189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60" name="Shape 60"/>
          <p:cNvSpPr txBox="1">
            <a:spLocks noGrp="1"/>
          </p:cNvSpPr>
          <p:nvPr>
            <p:ph type="dt" idx="10"/>
          </p:nvPr>
        </p:nvSpPr>
        <p:spPr>
          <a:xfrm>
            <a:off x="6448991" y="6441019"/>
            <a:ext cx="1581319"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61" name="Shape 61"/>
          <p:cNvSpPr txBox="1">
            <a:spLocks noGrp="1"/>
          </p:cNvSpPr>
          <p:nvPr>
            <p:ph type="ftr" idx="11"/>
          </p:nvPr>
        </p:nvSpPr>
        <p:spPr>
          <a:xfrm>
            <a:off x="2525022" y="6441019"/>
            <a:ext cx="3824978"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62" name="Shape 62"/>
          <p:cNvSpPr txBox="1">
            <a:spLocks noGrp="1"/>
          </p:cNvSpPr>
          <p:nvPr>
            <p:ph type="sldNum" idx="12"/>
          </p:nvPr>
        </p:nvSpPr>
        <p:spPr>
          <a:xfrm>
            <a:off x="8030310" y="6441019"/>
            <a:ext cx="77372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000" b="0" i="0">
                <a:solidFill>
                  <a:schemeClr val="dk1"/>
                </a:solidFill>
                <a:latin typeface="Arial"/>
                <a:ea typeface="Arial"/>
                <a:cs typeface="Arial"/>
                <a:sym typeface="Arial"/>
              </a:rPr>
              <a:t>‹#›</a:t>
            </a:fld>
            <a:endParaRPr lang="en-GB" sz="1000" b="0" i="0">
              <a:solidFill>
                <a:schemeClr val="dk1"/>
              </a:solidFill>
              <a:latin typeface="Arial"/>
              <a:ea typeface="Arial"/>
              <a:cs typeface="Arial"/>
              <a:sym typeface="Arial"/>
            </a:endParaRPr>
          </a:p>
        </p:txBody>
      </p:sp>
      <p:pic>
        <p:nvPicPr>
          <p:cNvPr id="63" name="Shape 63"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37660" y="6425701"/>
            <a:ext cx="1861365" cy="38044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hank you">
    <p:spTree>
      <p:nvGrpSpPr>
        <p:cNvPr id="1" name="Shape 64"/>
        <p:cNvGrpSpPr/>
        <p:nvPr/>
      </p:nvGrpSpPr>
      <p:grpSpPr>
        <a:xfrm>
          <a:off x="0" y="0"/>
          <a:ext cx="0" cy="0"/>
          <a:chOff x="0" y="0"/>
          <a:chExt cx="0" cy="0"/>
        </a:xfrm>
      </p:grpSpPr>
      <p:sp>
        <p:nvSpPr>
          <p:cNvPr id="65" name="Shape 65"/>
          <p:cNvSpPr/>
          <p:nvPr/>
        </p:nvSpPr>
        <p:spPr>
          <a:xfrm>
            <a:off x="0" y="0"/>
            <a:ext cx="9144000" cy="6858000"/>
          </a:xfrm>
          <a:prstGeom prst="rect">
            <a:avLst/>
          </a:prstGeom>
          <a:gradFill>
            <a:gsLst>
              <a:gs pos="0">
                <a:srgbClr val="FA0007"/>
              </a:gs>
              <a:gs pos="40000">
                <a:srgbClr val="FA0007"/>
              </a:gs>
              <a:gs pos="100000">
                <a:srgbClr val="761706"/>
              </a:gs>
            </a:gsLst>
            <a:lin ang="189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pic>
        <p:nvPicPr>
          <p:cNvPr id="66" name="Shape 66" descr="Thank_you_STC_logo_lockup.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392616" y="2113410"/>
            <a:ext cx="4355592" cy="202387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p:spTree>
      <p:nvGrpSpPr>
        <p:cNvPr id="1" name="Shape 67"/>
        <p:cNvGrpSpPr/>
        <p:nvPr/>
      </p:nvGrpSpPr>
      <p:grpSpPr>
        <a:xfrm>
          <a:off x="0" y="0"/>
          <a:ext cx="0" cy="0"/>
          <a:chOff x="0" y="0"/>
          <a:chExt cx="0" cy="0"/>
        </a:xfrm>
      </p:grpSpPr>
      <p:sp>
        <p:nvSpPr>
          <p:cNvPr id="68" name="Shape 68"/>
          <p:cNvSpPr/>
          <p:nvPr/>
        </p:nvSpPr>
        <p:spPr>
          <a:xfrm>
            <a:off x="0" y="0"/>
            <a:ext cx="9144000" cy="1172307"/>
          </a:xfrm>
          <a:prstGeom prst="rect">
            <a:avLst/>
          </a:prstGeom>
          <a:gradFill>
            <a:gsLst>
              <a:gs pos="0">
                <a:srgbClr val="FA0007"/>
              </a:gs>
              <a:gs pos="40000">
                <a:srgbClr val="FA0007"/>
              </a:gs>
              <a:gs pos="100000">
                <a:srgbClr val="761706"/>
              </a:gs>
            </a:gsLst>
            <a:lin ang="189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sp>
        <p:nvSpPr>
          <p:cNvPr id="69" name="Shape 69"/>
          <p:cNvSpPr/>
          <p:nvPr/>
        </p:nvSpPr>
        <p:spPr>
          <a:xfrm>
            <a:off x="156307" y="149794"/>
            <a:ext cx="8824871" cy="108112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bin"/>
              <a:ea typeface="Cabin"/>
              <a:cs typeface="Cabin"/>
              <a:sym typeface="Cabin"/>
            </a:endParaRPr>
          </a:p>
        </p:txBody>
      </p:sp>
      <p:pic>
        <p:nvPicPr>
          <p:cNvPr id="70" name="Shape 70" descr="Save_the_Children_logo.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6531" y="303652"/>
            <a:ext cx="2017672" cy="412389"/>
          </a:xfrm>
          <a:prstGeom prst="rect">
            <a:avLst/>
          </a:prstGeom>
          <a:noFill/>
          <a:ln>
            <a:noFill/>
          </a:ln>
        </p:spPr>
      </p:pic>
      <p:sp>
        <p:nvSpPr>
          <p:cNvPr id="71" name="Shape 71"/>
          <p:cNvSpPr txBox="1">
            <a:spLocks noGrp="1"/>
          </p:cNvSpPr>
          <p:nvPr>
            <p:ph type="ctrTitle"/>
          </p:nvPr>
        </p:nvSpPr>
        <p:spPr>
          <a:xfrm>
            <a:off x="625147" y="866775"/>
            <a:ext cx="8075612" cy="1197787"/>
          </a:xfrm>
          <a:prstGeom prst="rect">
            <a:avLst/>
          </a:prstGeom>
          <a:noFill/>
          <a:ln>
            <a:noFill/>
          </a:ln>
        </p:spPr>
        <p:txBody>
          <a:bodyPr lIns="91425" tIns="91425" rIns="91425" bIns="91425" anchor="t" anchorCtr="0"/>
          <a:lstStyle>
            <a:lvl1pPr marL="0" marR="0" lvl="0" indent="0" algn="l" rtl="0">
              <a:lnSpc>
                <a:spcPct val="95000"/>
              </a:lnSpc>
              <a:spcBef>
                <a:spcPts val="0"/>
              </a:spcBef>
              <a:buClr>
                <a:schemeClr val="dk1"/>
              </a:buClr>
              <a:buFont typeface="Arial"/>
              <a:buNone/>
              <a:defRPr sz="36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2" name="Shape 72"/>
          <p:cNvSpPr>
            <a:spLocks noGrp="1"/>
          </p:cNvSpPr>
          <p:nvPr>
            <p:ph type="pic" idx="2"/>
          </p:nvPr>
        </p:nvSpPr>
        <p:spPr>
          <a:xfrm>
            <a:off x="150813" y="2213626"/>
            <a:ext cx="8829674" cy="4494212"/>
          </a:xfrm>
          <a:prstGeom prst="rect">
            <a:avLst/>
          </a:prstGeom>
          <a:noFill/>
          <a:ln>
            <a:noFill/>
          </a:ln>
        </p:spPr>
        <p:txBody>
          <a:bodyPr lIns="91425" tIns="91425" rIns="91425" bIns="91425" anchor="t" anchorCtr="0"/>
          <a:lstStyle>
            <a:lvl1pPr marL="0" marR="0" lvl="0" indent="0" algn="l" rtl="0">
              <a:spcBef>
                <a:spcPts val="0"/>
              </a:spcBef>
              <a:spcAft>
                <a:spcPts val="600"/>
              </a:spcAft>
              <a:buClr>
                <a:schemeClr val="dk2"/>
              </a:buClr>
              <a:buFont typeface="Arial"/>
              <a:buNone/>
              <a:defRPr sz="1800" b="1" i="0" u="none" strike="noStrike" cap="none">
                <a:solidFill>
                  <a:schemeClr val="dk2"/>
                </a:solidFill>
                <a:latin typeface="Arial"/>
                <a:ea typeface="Arial"/>
                <a:cs typeface="Arial"/>
                <a:sym typeface="Arial"/>
              </a:defRPr>
            </a:lvl1pPr>
            <a:lvl2pPr marL="0" marR="0" lvl="1" indent="0" algn="l" rtl="0">
              <a:spcBef>
                <a:spcPts val="0"/>
              </a:spcBef>
              <a:spcAft>
                <a:spcPts val="600"/>
              </a:spcAft>
              <a:buClr>
                <a:schemeClr val="dk1"/>
              </a:buClr>
              <a:buFont typeface="Arial"/>
              <a:buNone/>
              <a:defRPr sz="1500" b="0" i="0" u="none" strike="noStrike" cap="none">
                <a:solidFill>
                  <a:schemeClr val="dk1"/>
                </a:solidFill>
                <a:latin typeface="Arial"/>
                <a:ea typeface="Arial"/>
                <a:cs typeface="Arial"/>
                <a:sym typeface="Arial"/>
              </a:defRPr>
            </a:lvl2pPr>
            <a:lvl3pPr marL="266700" marR="0" lvl="2" indent="-177800" algn="l" rtl="0">
              <a:spcBef>
                <a:spcPts val="0"/>
              </a:spcBef>
              <a:spcAft>
                <a:spcPts val="600"/>
              </a:spcAft>
              <a:buClr>
                <a:schemeClr val="dk2"/>
              </a:buClr>
              <a:buSzPct val="100000"/>
              <a:buFont typeface="Arial"/>
              <a:buChar char="•"/>
              <a:defRPr sz="1400" b="0" i="0" u="none" strike="noStrike" cap="none">
                <a:solidFill>
                  <a:schemeClr val="dk1"/>
                </a:solidFill>
                <a:latin typeface="Arial"/>
                <a:ea typeface="Arial"/>
                <a:cs typeface="Arial"/>
                <a:sym typeface="Arial"/>
              </a:defRPr>
            </a:lvl3pPr>
            <a:lvl4pPr marL="541338" marR="0" lvl="3" indent="-192087" algn="l" rtl="0">
              <a:spcBef>
                <a:spcPts val="0"/>
              </a:spcBef>
              <a:spcAft>
                <a:spcPts val="600"/>
              </a:spcAft>
              <a:buClr>
                <a:schemeClr val="dk1"/>
              </a:buClr>
              <a:buSzPct val="100000"/>
              <a:buFont typeface="Arial"/>
              <a:buChar char="–"/>
              <a:defRPr sz="1300" b="0" i="0" u="none" strike="noStrike" cap="none">
                <a:solidFill>
                  <a:schemeClr val="dk1"/>
                </a:solidFill>
                <a:latin typeface="Arial"/>
                <a:ea typeface="Arial"/>
                <a:cs typeface="Arial"/>
                <a:sym typeface="Arial"/>
              </a:defRPr>
            </a:lvl4pPr>
            <a:lvl5pPr marL="808038" marR="0" lvl="4" indent="-198437" algn="l" rtl="0">
              <a:spcBef>
                <a:spcPts val="0"/>
              </a:spcBef>
              <a:spcAft>
                <a:spcPts val="600"/>
              </a:spcAft>
              <a:buClr>
                <a:schemeClr val="dk2"/>
              </a:buClr>
              <a:buSzPct val="100000"/>
              <a:buFont typeface="Arial"/>
              <a:buChar char="•"/>
              <a:defRPr sz="12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73" name="Shape 73"/>
          <p:cNvSpPr txBox="1">
            <a:spLocks noGrp="1"/>
          </p:cNvSpPr>
          <p:nvPr>
            <p:ph type="dt" idx="10"/>
          </p:nvPr>
        </p:nvSpPr>
        <p:spPr>
          <a:xfrm>
            <a:off x="7223650" y="344650"/>
            <a:ext cx="1581319" cy="365125"/>
          </a:xfrm>
          <a:prstGeom prst="rect">
            <a:avLst/>
          </a:prstGeom>
          <a:noFill/>
          <a:ln>
            <a:noFill/>
          </a:ln>
        </p:spPr>
        <p:txBody>
          <a:bodyPr lIns="91425" tIns="91425" rIns="91425" bIns="91425" anchor="ctr" anchorCtr="0"/>
          <a:lstStyle>
            <a:lvl1pPr marL="0" marR="0" lvl="0" indent="0" algn="r"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24633" y="202994"/>
            <a:ext cx="8282639" cy="506899"/>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Arial"/>
              <a:buNone/>
              <a:defRPr sz="25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a:off x="431147" y="1600200"/>
            <a:ext cx="8276126" cy="4706938"/>
          </a:xfrm>
          <a:prstGeom prst="rect">
            <a:avLst/>
          </a:prstGeom>
          <a:noFill/>
          <a:ln>
            <a:noFill/>
          </a:ln>
        </p:spPr>
        <p:txBody>
          <a:bodyPr lIns="91425" tIns="91425" rIns="91425" bIns="91425" anchor="t" anchorCtr="0"/>
          <a:lstStyle>
            <a:lvl1pPr marL="0" marR="0" lvl="0" indent="0" algn="l" rtl="0">
              <a:spcBef>
                <a:spcPts val="0"/>
              </a:spcBef>
              <a:spcAft>
                <a:spcPts val="600"/>
              </a:spcAft>
              <a:buClr>
                <a:schemeClr val="dk2"/>
              </a:buClr>
              <a:buFont typeface="Arial"/>
              <a:buNone/>
              <a:defRPr sz="1800" b="1" i="0" u="none" strike="noStrike" cap="none">
                <a:solidFill>
                  <a:schemeClr val="dk2"/>
                </a:solidFill>
                <a:latin typeface="Arial"/>
                <a:ea typeface="Arial"/>
                <a:cs typeface="Arial"/>
                <a:sym typeface="Arial"/>
              </a:defRPr>
            </a:lvl1pPr>
            <a:lvl2pPr marL="0" marR="0" lvl="1" indent="0" algn="l" rtl="0">
              <a:spcBef>
                <a:spcPts val="0"/>
              </a:spcBef>
              <a:spcAft>
                <a:spcPts val="600"/>
              </a:spcAft>
              <a:buClr>
                <a:schemeClr val="dk1"/>
              </a:buClr>
              <a:buFont typeface="Arial"/>
              <a:buNone/>
              <a:defRPr sz="1500" b="0" i="0" u="none" strike="noStrike" cap="none">
                <a:solidFill>
                  <a:schemeClr val="dk1"/>
                </a:solidFill>
                <a:latin typeface="Arial"/>
                <a:ea typeface="Arial"/>
                <a:cs typeface="Arial"/>
                <a:sym typeface="Arial"/>
              </a:defRPr>
            </a:lvl2pPr>
            <a:lvl3pPr marL="266700" marR="0" lvl="2" indent="-177800" algn="l" rtl="0">
              <a:spcBef>
                <a:spcPts val="0"/>
              </a:spcBef>
              <a:spcAft>
                <a:spcPts val="600"/>
              </a:spcAft>
              <a:buClr>
                <a:schemeClr val="dk2"/>
              </a:buClr>
              <a:buSzPct val="100000"/>
              <a:buFont typeface="Arial"/>
              <a:buChar char="•"/>
              <a:defRPr sz="1400" b="0" i="0" u="none" strike="noStrike" cap="none">
                <a:solidFill>
                  <a:schemeClr val="dk1"/>
                </a:solidFill>
                <a:latin typeface="Arial"/>
                <a:ea typeface="Arial"/>
                <a:cs typeface="Arial"/>
                <a:sym typeface="Arial"/>
              </a:defRPr>
            </a:lvl3pPr>
            <a:lvl4pPr marL="541338" marR="0" lvl="3" indent="-192087" algn="l" rtl="0">
              <a:spcBef>
                <a:spcPts val="0"/>
              </a:spcBef>
              <a:spcAft>
                <a:spcPts val="600"/>
              </a:spcAft>
              <a:buClr>
                <a:schemeClr val="dk1"/>
              </a:buClr>
              <a:buSzPct val="100000"/>
              <a:buFont typeface="Arial"/>
              <a:buChar char="–"/>
              <a:defRPr sz="1300" b="0" i="0" u="none" strike="noStrike" cap="none">
                <a:solidFill>
                  <a:schemeClr val="dk1"/>
                </a:solidFill>
                <a:latin typeface="Arial"/>
                <a:ea typeface="Arial"/>
                <a:cs typeface="Arial"/>
                <a:sym typeface="Arial"/>
              </a:defRPr>
            </a:lvl4pPr>
            <a:lvl5pPr marL="808038" marR="0" lvl="4" indent="-198437" algn="l" rtl="0">
              <a:spcBef>
                <a:spcPts val="0"/>
              </a:spcBef>
              <a:spcAft>
                <a:spcPts val="600"/>
              </a:spcAft>
              <a:buClr>
                <a:schemeClr val="dk2"/>
              </a:buClr>
              <a:buSzPct val="100000"/>
              <a:buFont typeface="Arial"/>
              <a:buChar char="•"/>
              <a:defRPr sz="12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77" name="Shape 77"/>
          <p:cNvSpPr txBox="1">
            <a:spLocks noGrp="1"/>
          </p:cNvSpPr>
          <p:nvPr>
            <p:ph type="dt" idx="10"/>
          </p:nvPr>
        </p:nvSpPr>
        <p:spPr>
          <a:xfrm>
            <a:off x="6448991" y="6441019"/>
            <a:ext cx="1581319"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78" name="Shape 78"/>
          <p:cNvSpPr txBox="1">
            <a:spLocks noGrp="1"/>
          </p:cNvSpPr>
          <p:nvPr>
            <p:ph type="ftr" idx="11"/>
          </p:nvPr>
        </p:nvSpPr>
        <p:spPr>
          <a:xfrm>
            <a:off x="2525022" y="6441019"/>
            <a:ext cx="3824978"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79" name="Shape 79"/>
          <p:cNvSpPr txBox="1">
            <a:spLocks noGrp="1"/>
          </p:cNvSpPr>
          <p:nvPr>
            <p:ph type="sldNum" idx="12"/>
          </p:nvPr>
        </p:nvSpPr>
        <p:spPr>
          <a:xfrm>
            <a:off x="8030310" y="6441019"/>
            <a:ext cx="77372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000" b="0" i="0">
                <a:solidFill>
                  <a:schemeClr val="dk1"/>
                </a:solidFill>
                <a:latin typeface="Arial"/>
                <a:ea typeface="Arial"/>
                <a:cs typeface="Arial"/>
                <a:sym typeface="Arial"/>
              </a:rPr>
              <a:t>‹#›</a:t>
            </a:fld>
            <a:endParaRPr lang="en-GB" sz="1000" b="0" i="0">
              <a:solidFill>
                <a:schemeClr val="dk1"/>
              </a:solidFill>
              <a:latin typeface="Arial"/>
              <a:ea typeface="Arial"/>
              <a:cs typeface="Arial"/>
              <a:sym typeface="Arial"/>
            </a:endParaRPr>
          </a:p>
        </p:txBody>
      </p:sp>
      <p:sp>
        <p:nvSpPr>
          <p:cNvPr id="80" name="Shape 80"/>
          <p:cNvSpPr txBox="1">
            <a:spLocks noGrp="1"/>
          </p:cNvSpPr>
          <p:nvPr>
            <p:ph type="body" idx="2"/>
          </p:nvPr>
        </p:nvSpPr>
        <p:spPr>
          <a:xfrm>
            <a:off x="425285" y="705600"/>
            <a:ext cx="8282150" cy="363536"/>
          </a:xfrm>
          <a:prstGeom prst="rect">
            <a:avLst/>
          </a:prstGeom>
          <a:noFill/>
          <a:ln>
            <a:noFill/>
          </a:ln>
        </p:spPr>
        <p:txBody>
          <a:bodyPr lIns="91425" tIns="91425" rIns="91425" bIns="91425" anchor="t" anchorCtr="0"/>
          <a:lstStyle>
            <a:lvl1pPr marL="0" marR="0" lvl="0" indent="0" algn="l" rtl="0">
              <a:spcBef>
                <a:spcPts val="0"/>
              </a:spcBef>
              <a:spcAft>
                <a:spcPts val="600"/>
              </a:spcAft>
              <a:buClr>
                <a:srgbClr val="222221"/>
              </a:buClr>
              <a:buFont typeface="Arial"/>
              <a:buNone/>
              <a:defRPr sz="2500" b="0" i="0" u="none" strike="noStrike" cap="none">
                <a:solidFill>
                  <a:srgbClr val="222221"/>
                </a:solidFill>
                <a:latin typeface="Arial"/>
                <a:ea typeface="Arial"/>
                <a:cs typeface="Arial"/>
                <a:sym typeface="Arial"/>
              </a:defRPr>
            </a:lvl1pPr>
            <a:lvl2pPr marL="0" marR="0" lvl="1" indent="0" algn="l" rtl="0">
              <a:spcBef>
                <a:spcPts val="0"/>
              </a:spcBef>
              <a:spcAft>
                <a:spcPts val="600"/>
              </a:spcAft>
              <a:buClr>
                <a:schemeClr val="dk1"/>
              </a:buClr>
              <a:buFont typeface="Arial"/>
              <a:buNone/>
              <a:defRPr sz="2500" b="0" i="0" u="none" strike="noStrike" cap="none">
                <a:solidFill>
                  <a:schemeClr val="dk1"/>
                </a:solidFill>
                <a:latin typeface="Arial"/>
                <a:ea typeface="Arial"/>
                <a:cs typeface="Arial"/>
                <a:sym typeface="Arial"/>
              </a:defRPr>
            </a:lvl2pPr>
            <a:lvl3pPr marL="0" marR="0" lvl="2" indent="0" algn="l" rtl="0">
              <a:spcBef>
                <a:spcPts val="0"/>
              </a:spcBef>
              <a:spcAft>
                <a:spcPts val="600"/>
              </a:spcAft>
              <a:buClr>
                <a:schemeClr val="dk2"/>
              </a:buClr>
              <a:buFont typeface="Arial"/>
              <a:buNone/>
              <a:defRPr sz="2500" b="0" i="0" u="none" strike="noStrike" cap="none">
                <a:solidFill>
                  <a:schemeClr val="dk1"/>
                </a:solidFill>
                <a:latin typeface="Arial"/>
                <a:ea typeface="Arial"/>
                <a:cs typeface="Arial"/>
                <a:sym typeface="Arial"/>
              </a:defRPr>
            </a:lvl3pPr>
            <a:lvl4pPr marL="0" marR="0" lvl="3" indent="0" algn="l" rtl="0">
              <a:spcBef>
                <a:spcPts val="0"/>
              </a:spcBef>
              <a:spcAft>
                <a:spcPts val="600"/>
              </a:spcAft>
              <a:buClr>
                <a:schemeClr val="dk1"/>
              </a:buClr>
              <a:buFont typeface="Arial"/>
              <a:buNone/>
              <a:defRPr sz="2500" b="0" i="0" u="none" strike="noStrike" cap="none">
                <a:solidFill>
                  <a:schemeClr val="dk1"/>
                </a:solidFill>
                <a:latin typeface="Arial"/>
                <a:ea typeface="Arial"/>
                <a:cs typeface="Arial"/>
                <a:sym typeface="Arial"/>
              </a:defRPr>
            </a:lvl4pPr>
            <a:lvl5pPr marL="0" marR="0" lvl="4" indent="0" algn="l" rtl="0">
              <a:spcBef>
                <a:spcPts val="0"/>
              </a:spcBef>
              <a:spcAft>
                <a:spcPts val="600"/>
              </a:spcAft>
              <a:buClr>
                <a:schemeClr val="dk2"/>
              </a:buClr>
              <a:buFont typeface="Arial"/>
              <a:buNone/>
              <a:defRPr sz="2500" b="0" i="0" u="none" strike="noStrike" cap="none">
                <a:solidFill>
                  <a:schemeClr val="dk1"/>
                </a:solidFill>
                <a:latin typeface="Arial"/>
                <a:ea typeface="Arial"/>
                <a:cs typeface="Arial"/>
                <a:sym typeface="Arial"/>
              </a:defRPr>
            </a:lvl5pPr>
            <a:lvl6pPr marL="1588" marR="0" lvl="5" indent="-1588" algn="l" rtl="0">
              <a:spcBef>
                <a:spcPts val="500"/>
              </a:spcBef>
              <a:buClr>
                <a:schemeClr val="dk1"/>
              </a:buClr>
              <a:buFont typeface="Arial"/>
              <a:buNone/>
              <a:defRPr sz="2500" b="0" i="0" u="none" strike="noStrike" cap="none">
                <a:solidFill>
                  <a:schemeClr val="dk1"/>
                </a:solidFill>
                <a:latin typeface="Gill Sans"/>
                <a:ea typeface="Gill Sans"/>
                <a:cs typeface="Gill Sans"/>
                <a:sym typeface="Gill San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and x2 Conten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24633" y="202994"/>
            <a:ext cx="8282639" cy="506899"/>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Arial"/>
              <a:buNone/>
              <a:defRPr sz="25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3" name="Shape 83"/>
          <p:cNvSpPr txBox="1">
            <a:spLocks noGrp="1"/>
          </p:cNvSpPr>
          <p:nvPr>
            <p:ph type="body" idx="1"/>
          </p:nvPr>
        </p:nvSpPr>
        <p:spPr>
          <a:xfrm>
            <a:off x="431147" y="1600200"/>
            <a:ext cx="3997571" cy="4706938"/>
          </a:xfrm>
          <a:prstGeom prst="rect">
            <a:avLst/>
          </a:prstGeom>
          <a:noFill/>
          <a:ln>
            <a:noFill/>
          </a:ln>
        </p:spPr>
        <p:txBody>
          <a:bodyPr lIns="91425" tIns="91425" rIns="91425" bIns="91425" anchor="t" anchorCtr="0"/>
          <a:lstStyle>
            <a:lvl1pPr marL="0" marR="0" lvl="0" indent="0" algn="l" rtl="0">
              <a:spcBef>
                <a:spcPts val="0"/>
              </a:spcBef>
              <a:spcAft>
                <a:spcPts val="600"/>
              </a:spcAft>
              <a:buClr>
                <a:schemeClr val="dk2"/>
              </a:buClr>
              <a:buFont typeface="Arial"/>
              <a:buNone/>
              <a:defRPr sz="1800" b="1" i="0" u="none" strike="noStrike" cap="none">
                <a:solidFill>
                  <a:schemeClr val="dk2"/>
                </a:solidFill>
                <a:latin typeface="Arial"/>
                <a:ea typeface="Arial"/>
                <a:cs typeface="Arial"/>
                <a:sym typeface="Arial"/>
              </a:defRPr>
            </a:lvl1pPr>
            <a:lvl2pPr marL="0" marR="0" lvl="1" indent="0" algn="l" rtl="0">
              <a:spcBef>
                <a:spcPts val="0"/>
              </a:spcBef>
              <a:spcAft>
                <a:spcPts val="600"/>
              </a:spcAft>
              <a:buClr>
                <a:schemeClr val="dk1"/>
              </a:buClr>
              <a:buFont typeface="Arial"/>
              <a:buNone/>
              <a:defRPr sz="1500" b="0" i="0" u="none" strike="noStrike" cap="none">
                <a:solidFill>
                  <a:schemeClr val="dk1"/>
                </a:solidFill>
                <a:latin typeface="Arial"/>
                <a:ea typeface="Arial"/>
                <a:cs typeface="Arial"/>
                <a:sym typeface="Arial"/>
              </a:defRPr>
            </a:lvl2pPr>
            <a:lvl3pPr marL="266700" marR="0" lvl="2" indent="-177800" algn="l" rtl="0">
              <a:spcBef>
                <a:spcPts val="0"/>
              </a:spcBef>
              <a:spcAft>
                <a:spcPts val="600"/>
              </a:spcAft>
              <a:buClr>
                <a:schemeClr val="dk2"/>
              </a:buClr>
              <a:buSzPct val="100000"/>
              <a:buFont typeface="Arial"/>
              <a:buChar char="•"/>
              <a:defRPr sz="1400" b="0" i="0" u="none" strike="noStrike" cap="none">
                <a:solidFill>
                  <a:schemeClr val="dk1"/>
                </a:solidFill>
                <a:latin typeface="Arial"/>
                <a:ea typeface="Arial"/>
                <a:cs typeface="Arial"/>
                <a:sym typeface="Arial"/>
              </a:defRPr>
            </a:lvl3pPr>
            <a:lvl4pPr marL="541338" marR="0" lvl="3" indent="-192087" algn="l" rtl="0">
              <a:spcBef>
                <a:spcPts val="0"/>
              </a:spcBef>
              <a:spcAft>
                <a:spcPts val="600"/>
              </a:spcAft>
              <a:buClr>
                <a:schemeClr val="dk1"/>
              </a:buClr>
              <a:buSzPct val="100000"/>
              <a:buFont typeface="Arial"/>
              <a:buChar char="–"/>
              <a:defRPr sz="1300" b="0" i="0" u="none" strike="noStrike" cap="none">
                <a:solidFill>
                  <a:schemeClr val="dk1"/>
                </a:solidFill>
                <a:latin typeface="Arial"/>
                <a:ea typeface="Arial"/>
                <a:cs typeface="Arial"/>
                <a:sym typeface="Arial"/>
              </a:defRPr>
            </a:lvl4pPr>
            <a:lvl5pPr marL="808038" marR="0" lvl="4" indent="-198437" algn="l" rtl="0">
              <a:spcBef>
                <a:spcPts val="0"/>
              </a:spcBef>
              <a:spcAft>
                <a:spcPts val="600"/>
              </a:spcAft>
              <a:buClr>
                <a:schemeClr val="dk2"/>
              </a:buClr>
              <a:buSzPct val="100000"/>
              <a:buFont typeface="Arial"/>
              <a:buChar char="•"/>
              <a:defRPr sz="12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4" name="Shape 84"/>
          <p:cNvSpPr txBox="1">
            <a:spLocks noGrp="1"/>
          </p:cNvSpPr>
          <p:nvPr>
            <p:ph type="dt" idx="10"/>
          </p:nvPr>
        </p:nvSpPr>
        <p:spPr>
          <a:xfrm>
            <a:off x="6448991" y="6441019"/>
            <a:ext cx="1581319"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5" name="Shape 85"/>
          <p:cNvSpPr txBox="1">
            <a:spLocks noGrp="1"/>
          </p:cNvSpPr>
          <p:nvPr>
            <p:ph type="ftr" idx="11"/>
          </p:nvPr>
        </p:nvSpPr>
        <p:spPr>
          <a:xfrm>
            <a:off x="2525022" y="6441019"/>
            <a:ext cx="3824978"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6" name="Shape 86"/>
          <p:cNvSpPr txBox="1">
            <a:spLocks noGrp="1"/>
          </p:cNvSpPr>
          <p:nvPr>
            <p:ph type="sldNum" idx="12"/>
          </p:nvPr>
        </p:nvSpPr>
        <p:spPr>
          <a:xfrm>
            <a:off x="8030310" y="6441019"/>
            <a:ext cx="77372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000" b="0" i="0">
                <a:solidFill>
                  <a:schemeClr val="dk1"/>
                </a:solidFill>
                <a:latin typeface="Arial"/>
                <a:ea typeface="Arial"/>
                <a:cs typeface="Arial"/>
                <a:sym typeface="Arial"/>
              </a:rPr>
              <a:t>‹#›</a:t>
            </a:fld>
            <a:endParaRPr lang="en-GB" sz="1000" b="0" i="0">
              <a:solidFill>
                <a:schemeClr val="dk1"/>
              </a:solidFill>
              <a:latin typeface="Arial"/>
              <a:ea typeface="Arial"/>
              <a:cs typeface="Arial"/>
              <a:sym typeface="Arial"/>
            </a:endParaRPr>
          </a:p>
        </p:txBody>
      </p:sp>
      <p:sp>
        <p:nvSpPr>
          <p:cNvPr id="87" name="Shape 87"/>
          <p:cNvSpPr txBox="1">
            <a:spLocks noGrp="1"/>
          </p:cNvSpPr>
          <p:nvPr>
            <p:ph type="body" idx="2"/>
          </p:nvPr>
        </p:nvSpPr>
        <p:spPr>
          <a:xfrm>
            <a:off x="425285" y="705600"/>
            <a:ext cx="8282150" cy="363536"/>
          </a:xfrm>
          <a:prstGeom prst="rect">
            <a:avLst/>
          </a:prstGeom>
          <a:noFill/>
          <a:ln>
            <a:noFill/>
          </a:ln>
        </p:spPr>
        <p:txBody>
          <a:bodyPr lIns="91425" tIns="91425" rIns="91425" bIns="91425" anchor="t" anchorCtr="0"/>
          <a:lstStyle>
            <a:lvl1pPr marL="0" marR="0" lvl="0" indent="0" algn="l" rtl="0">
              <a:spcBef>
                <a:spcPts val="0"/>
              </a:spcBef>
              <a:spcAft>
                <a:spcPts val="600"/>
              </a:spcAft>
              <a:buClr>
                <a:srgbClr val="222221"/>
              </a:buClr>
              <a:buFont typeface="Arial"/>
              <a:buNone/>
              <a:defRPr sz="2500" b="0" i="0" u="none" strike="noStrike" cap="none">
                <a:solidFill>
                  <a:srgbClr val="222221"/>
                </a:solidFill>
                <a:latin typeface="Arial"/>
                <a:ea typeface="Arial"/>
                <a:cs typeface="Arial"/>
                <a:sym typeface="Arial"/>
              </a:defRPr>
            </a:lvl1pPr>
            <a:lvl2pPr marL="0" marR="0" lvl="1" indent="0" algn="l" rtl="0">
              <a:spcBef>
                <a:spcPts val="0"/>
              </a:spcBef>
              <a:spcAft>
                <a:spcPts val="600"/>
              </a:spcAft>
              <a:buClr>
                <a:schemeClr val="dk1"/>
              </a:buClr>
              <a:buFont typeface="Arial"/>
              <a:buNone/>
              <a:defRPr sz="2500" b="0" i="0" u="none" strike="noStrike" cap="none">
                <a:solidFill>
                  <a:schemeClr val="dk1"/>
                </a:solidFill>
                <a:latin typeface="Arial"/>
                <a:ea typeface="Arial"/>
                <a:cs typeface="Arial"/>
                <a:sym typeface="Arial"/>
              </a:defRPr>
            </a:lvl2pPr>
            <a:lvl3pPr marL="0" marR="0" lvl="2" indent="0" algn="l" rtl="0">
              <a:spcBef>
                <a:spcPts val="0"/>
              </a:spcBef>
              <a:spcAft>
                <a:spcPts val="600"/>
              </a:spcAft>
              <a:buClr>
                <a:schemeClr val="dk2"/>
              </a:buClr>
              <a:buFont typeface="Arial"/>
              <a:buNone/>
              <a:defRPr sz="2500" b="0" i="0" u="none" strike="noStrike" cap="none">
                <a:solidFill>
                  <a:schemeClr val="dk1"/>
                </a:solidFill>
                <a:latin typeface="Arial"/>
                <a:ea typeface="Arial"/>
                <a:cs typeface="Arial"/>
                <a:sym typeface="Arial"/>
              </a:defRPr>
            </a:lvl3pPr>
            <a:lvl4pPr marL="0" marR="0" lvl="3" indent="0" algn="l" rtl="0">
              <a:spcBef>
                <a:spcPts val="0"/>
              </a:spcBef>
              <a:spcAft>
                <a:spcPts val="600"/>
              </a:spcAft>
              <a:buClr>
                <a:schemeClr val="dk1"/>
              </a:buClr>
              <a:buFont typeface="Arial"/>
              <a:buNone/>
              <a:defRPr sz="2500" b="0" i="0" u="none" strike="noStrike" cap="none">
                <a:solidFill>
                  <a:schemeClr val="dk1"/>
                </a:solidFill>
                <a:latin typeface="Arial"/>
                <a:ea typeface="Arial"/>
                <a:cs typeface="Arial"/>
                <a:sym typeface="Arial"/>
              </a:defRPr>
            </a:lvl4pPr>
            <a:lvl5pPr marL="0" marR="0" lvl="4" indent="0" algn="l" rtl="0">
              <a:spcBef>
                <a:spcPts val="0"/>
              </a:spcBef>
              <a:spcAft>
                <a:spcPts val="600"/>
              </a:spcAft>
              <a:buClr>
                <a:schemeClr val="dk2"/>
              </a:buClr>
              <a:buFont typeface="Arial"/>
              <a:buNone/>
              <a:defRPr sz="25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8" name="Shape 88"/>
          <p:cNvSpPr txBox="1">
            <a:spLocks noGrp="1"/>
          </p:cNvSpPr>
          <p:nvPr>
            <p:ph type="body" idx="3"/>
          </p:nvPr>
        </p:nvSpPr>
        <p:spPr>
          <a:xfrm>
            <a:off x="4709703" y="1600200"/>
            <a:ext cx="3997571" cy="4706938"/>
          </a:xfrm>
          <a:prstGeom prst="rect">
            <a:avLst/>
          </a:prstGeom>
          <a:noFill/>
          <a:ln>
            <a:noFill/>
          </a:ln>
        </p:spPr>
        <p:txBody>
          <a:bodyPr lIns="91425" tIns="91425" rIns="91425" bIns="91425" anchor="t" anchorCtr="0"/>
          <a:lstStyle>
            <a:lvl1pPr marL="0" marR="0" lvl="0" indent="0" algn="l" rtl="0">
              <a:spcBef>
                <a:spcPts val="0"/>
              </a:spcBef>
              <a:spcAft>
                <a:spcPts val="600"/>
              </a:spcAft>
              <a:buClr>
                <a:schemeClr val="dk2"/>
              </a:buClr>
              <a:buFont typeface="Arial"/>
              <a:buNone/>
              <a:defRPr sz="1800" b="1" i="0" u="none" strike="noStrike" cap="none">
                <a:solidFill>
                  <a:schemeClr val="dk2"/>
                </a:solidFill>
                <a:latin typeface="Arial"/>
                <a:ea typeface="Arial"/>
                <a:cs typeface="Arial"/>
                <a:sym typeface="Arial"/>
              </a:defRPr>
            </a:lvl1pPr>
            <a:lvl2pPr marL="0" marR="0" lvl="1" indent="0" algn="l" rtl="0">
              <a:spcBef>
                <a:spcPts val="0"/>
              </a:spcBef>
              <a:spcAft>
                <a:spcPts val="600"/>
              </a:spcAft>
              <a:buClr>
                <a:schemeClr val="dk1"/>
              </a:buClr>
              <a:buFont typeface="Arial"/>
              <a:buNone/>
              <a:defRPr sz="1500" b="0" i="0" u="none" strike="noStrike" cap="none">
                <a:solidFill>
                  <a:schemeClr val="dk1"/>
                </a:solidFill>
                <a:latin typeface="Arial"/>
                <a:ea typeface="Arial"/>
                <a:cs typeface="Arial"/>
                <a:sym typeface="Arial"/>
              </a:defRPr>
            </a:lvl2pPr>
            <a:lvl3pPr marL="266700" marR="0" lvl="2" indent="-177800" algn="l" rtl="0">
              <a:spcBef>
                <a:spcPts val="0"/>
              </a:spcBef>
              <a:spcAft>
                <a:spcPts val="600"/>
              </a:spcAft>
              <a:buClr>
                <a:schemeClr val="dk2"/>
              </a:buClr>
              <a:buSzPct val="100000"/>
              <a:buFont typeface="Arial"/>
              <a:buChar char="•"/>
              <a:defRPr sz="1400" b="0" i="0" u="none" strike="noStrike" cap="none">
                <a:solidFill>
                  <a:schemeClr val="dk1"/>
                </a:solidFill>
                <a:latin typeface="Arial"/>
                <a:ea typeface="Arial"/>
                <a:cs typeface="Arial"/>
                <a:sym typeface="Arial"/>
              </a:defRPr>
            </a:lvl3pPr>
            <a:lvl4pPr marL="541338" marR="0" lvl="3" indent="-192087" algn="l" rtl="0">
              <a:spcBef>
                <a:spcPts val="0"/>
              </a:spcBef>
              <a:spcAft>
                <a:spcPts val="600"/>
              </a:spcAft>
              <a:buClr>
                <a:schemeClr val="dk1"/>
              </a:buClr>
              <a:buSzPct val="100000"/>
              <a:buFont typeface="Arial"/>
              <a:buChar char="–"/>
              <a:defRPr sz="1300" b="0" i="0" u="none" strike="noStrike" cap="none">
                <a:solidFill>
                  <a:schemeClr val="dk1"/>
                </a:solidFill>
                <a:latin typeface="Arial"/>
                <a:ea typeface="Arial"/>
                <a:cs typeface="Arial"/>
                <a:sym typeface="Arial"/>
              </a:defRPr>
            </a:lvl4pPr>
            <a:lvl5pPr marL="808038" marR="0" lvl="4" indent="-198437" algn="l" rtl="0">
              <a:spcBef>
                <a:spcPts val="0"/>
              </a:spcBef>
              <a:spcAft>
                <a:spcPts val="600"/>
              </a:spcAft>
              <a:buClr>
                <a:schemeClr val="dk2"/>
              </a:buClr>
              <a:buSzPct val="100000"/>
              <a:buFont typeface="Arial"/>
              <a:buChar char="•"/>
              <a:defRPr sz="12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424633" y="202994"/>
            <a:ext cx="8282639" cy="506899"/>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Arial"/>
              <a:buNone/>
              <a:defRPr sz="25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txBox="1">
            <a:spLocks noGrp="1"/>
          </p:cNvSpPr>
          <p:nvPr>
            <p:ph type="dt" idx="10"/>
          </p:nvPr>
        </p:nvSpPr>
        <p:spPr>
          <a:xfrm>
            <a:off x="6448991" y="6441019"/>
            <a:ext cx="1581319"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2" name="Shape 92"/>
          <p:cNvSpPr txBox="1">
            <a:spLocks noGrp="1"/>
          </p:cNvSpPr>
          <p:nvPr>
            <p:ph type="ftr" idx="11"/>
          </p:nvPr>
        </p:nvSpPr>
        <p:spPr>
          <a:xfrm>
            <a:off x="2525022" y="6441019"/>
            <a:ext cx="3824978" cy="365125"/>
          </a:xfrm>
          <a:prstGeom prst="rect">
            <a:avLst/>
          </a:prstGeom>
          <a:noFill/>
          <a:ln>
            <a:noFill/>
          </a:ln>
        </p:spPr>
        <p:txBody>
          <a:bodyPr lIns="91425" tIns="91425" rIns="91425" bIns="91425" anchor="ctr" anchorCtr="0"/>
          <a:lstStyle>
            <a:lvl1pPr marL="0" marR="0" lvl="0" indent="0" algn="l" rtl="0">
              <a:spcBef>
                <a:spcPts val="0"/>
              </a:spcBef>
              <a:buNone/>
              <a:defRPr sz="1000" b="0" i="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3" name="Shape 93"/>
          <p:cNvSpPr txBox="1">
            <a:spLocks noGrp="1"/>
          </p:cNvSpPr>
          <p:nvPr>
            <p:ph type="sldNum" idx="12"/>
          </p:nvPr>
        </p:nvSpPr>
        <p:spPr>
          <a:xfrm>
            <a:off x="8030310" y="6441019"/>
            <a:ext cx="77372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000" b="0" i="0">
                <a:solidFill>
                  <a:schemeClr val="dk1"/>
                </a:solidFill>
                <a:latin typeface="Arial"/>
                <a:ea typeface="Arial"/>
                <a:cs typeface="Arial"/>
                <a:sym typeface="Arial"/>
              </a:rPr>
              <a:t>‹#›</a:t>
            </a:fld>
            <a:endParaRPr lang="en-GB" sz="1000" b="0" i="0">
              <a:solidFill>
                <a:schemeClr val="dk1"/>
              </a:solidFill>
              <a:latin typeface="Arial"/>
              <a:ea typeface="Arial"/>
              <a:cs typeface="Arial"/>
              <a:sym typeface="Arial"/>
            </a:endParaRPr>
          </a:p>
        </p:txBody>
      </p:sp>
      <p:sp>
        <p:nvSpPr>
          <p:cNvPr id="94" name="Shape 94"/>
          <p:cNvSpPr txBox="1">
            <a:spLocks noGrp="1"/>
          </p:cNvSpPr>
          <p:nvPr>
            <p:ph type="body" idx="1"/>
          </p:nvPr>
        </p:nvSpPr>
        <p:spPr>
          <a:xfrm>
            <a:off x="425285" y="705600"/>
            <a:ext cx="8282150" cy="363536"/>
          </a:xfrm>
          <a:prstGeom prst="rect">
            <a:avLst/>
          </a:prstGeom>
          <a:noFill/>
          <a:ln>
            <a:noFill/>
          </a:ln>
        </p:spPr>
        <p:txBody>
          <a:bodyPr lIns="91425" tIns="91425" rIns="91425" bIns="91425" anchor="t" anchorCtr="0"/>
          <a:lstStyle>
            <a:lvl1pPr marL="0" marR="0" lvl="0" indent="0" algn="l" rtl="0">
              <a:spcBef>
                <a:spcPts val="0"/>
              </a:spcBef>
              <a:spcAft>
                <a:spcPts val="600"/>
              </a:spcAft>
              <a:buClr>
                <a:srgbClr val="222221"/>
              </a:buClr>
              <a:buFont typeface="Arial"/>
              <a:buNone/>
              <a:defRPr sz="2500" b="0" i="0" u="none" strike="noStrike" cap="none">
                <a:solidFill>
                  <a:srgbClr val="222221"/>
                </a:solidFill>
                <a:latin typeface="Arial"/>
                <a:ea typeface="Arial"/>
                <a:cs typeface="Arial"/>
                <a:sym typeface="Arial"/>
              </a:defRPr>
            </a:lvl1pPr>
            <a:lvl2pPr marL="0" marR="0" lvl="1" indent="0" algn="l" rtl="0">
              <a:spcBef>
                <a:spcPts val="0"/>
              </a:spcBef>
              <a:spcAft>
                <a:spcPts val="600"/>
              </a:spcAft>
              <a:buClr>
                <a:schemeClr val="dk1"/>
              </a:buClr>
              <a:buFont typeface="Arial"/>
              <a:buNone/>
              <a:defRPr sz="2500" b="0" i="0" u="none" strike="noStrike" cap="none">
                <a:solidFill>
                  <a:schemeClr val="dk1"/>
                </a:solidFill>
                <a:latin typeface="Arial"/>
                <a:ea typeface="Arial"/>
                <a:cs typeface="Arial"/>
                <a:sym typeface="Arial"/>
              </a:defRPr>
            </a:lvl2pPr>
            <a:lvl3pPr marL="0" marR="0" lvl="2" indent="0" algn="l" rtl="0">
              <a:spcBef>
                <a:spcPts val="0"/>
              </a:spcBef>
              <a:spcAft>
                <a:spcPts val="600"/>
              </a:spcAft>
              <a:buClr>
                <a:schemeClr val="dk2"/>
              </a:buClr>
              <a:buFont typeface="Arial"/>
              <a:buNone/>
              <a:defRPr sz="2500" b="0" i="0" u="none" strike="noStrike" cap="none">
                <a:solidFill>
                  <a:schemeClr val="dk1"/>
                </a:solidFill>
                <a:latin typeface="Arial"/>
                <a:ea typeface="Arial"/>
                <a:cs typeface="Arial"/>
                <a:sym typeface="Arial"/>
              </a:defRPr>
            </a:lvl3pPr>
            <a:lvl4pPr marL="0" marR="0" lvl="3" indent="0" algn="l" rtl="0">
              <a:spcBef>
                <a:spcPts val="0"/>
              </a:spcBef>
              <a:spcAft>
                <a:spcPts val="600"/>
              </a:spcAft>
              <a:buClr>
                <a:schemeClr val="dk1"/>
              </a:buClr>
              <a:buFont typeface="Arial"/>
              <a:buNone/>
              <a:defRPr sz="2500" b="0" i="0" u="none" strike="noStrike" cap="none">
                <a:solidFill>
                  <a:schemeClr val="dk1"/>
                </a:solidFill>
                <a:latin typeface="Arial"/>
                <a:ea typeface="Arial"/>
                <a:cs typeface="Arial"/>
                <a:sym typeface="Arial"/>
              </a:defRPr>
            </a:lvl4pPr>
            <a:lvl5pPr marL="0" marR="0" lvl="4" indent="0" algn="l" rtl="0">
              <a:spcBef>
                <a:spcPts val="0"/>
              </a:spcBef>
              <a:spcAft>
                <a:spcPts val="600"/>
              </a:spcAft>
              <a:buClr>
                <a:schemeClr val="dk2"/>
              </a:buClr>
              <a:buFont typeface="Arial"/>
              <a:buNone/>
              <a:defRPr sz="25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1172307"/>
          </a:xfrm>
          <a:prstGeom prst="rect">
            <a:avLst/>
          </a:prstGeom>
          <a:gradFill>
            <a:gsLst>
              <a:gs pos="0">
                <a:srgbClr val="FA0007"/>
              </a:gs>
              <a:gs pos="40000">
                <a:srgbClr val="FA0007"/>
              </a:gs>
              <a:gs pos="100000">
                <a:srgbClr val="761706"/>
              </a:gs>
            </a:gsLst>
            <a:lin ang="18900000" scaled="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bin"/>
              <a:ea typeface="Cabin"/>
              <a:cs typeface="Cabin"/>
              <a:sym typeface="Cabin"/>
            </a:endParaRPr>
          </a:p>
        </p:txBody>
      </p:sp>
      <p:sp>
        <p:nvSpPr>
          <p:cNvPr id="11" name="Shape 11"/>
          <p:cNvSpPr/>
          <p:nvPr/>
        </p:nvSpPr>
        <p:spPr>
          <a:xfrm>
            <a:off x="156307" y="149794"/>
            <a:ext cx="8824871" cy="108112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bin"/>
              <a:ea typeface="Cabin"/>
              <a:cs typeface="Cabin"/>
              <a:sym typeface="Cabin"/>
            </a:endParaRPr>
          </a:p>
        </p:txBody>
      </p:sp>
      <p:sp>
        <p:nvSpPr>
          <p:cNvPr id="12" name="Shape 12"/>
          <p:cNvSpPr txBox="1">
            <a:spLocks noGrp="1"/>
          </p:cNvSpPr>
          <p:nvPr>
            <p:ph type="title"/>
          </p:nvPr>
        </p:nvSpPr>
        <p:spPr>
          <a:xfrm>
            <a:off x="424633" y="202994"/>
            <a:ext cx="8282639" cy="506899"/>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Arial"/>
              <a:buNone/>
              <a:defRPr sz="25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431147" y="1600200"/>
            <a:ext cx="8276126" cy="4706938"/>
          </a:xfrm>
          <a:prstGeom prst="rect">
            <a:avLst/>
          </a:prstGeom>
          <a:noFill/>
          <a:ln>
            <a:noFill/>
          </a:ln>
        </p:spPr>
        <p:txBody>
          <a:bodyPr lIns="91425" tIns="91425" rIns="91425" bIns="91425" anchor="t" anchorCtr="0"/>
          <a:lstStyle>
            <a:lvl1pPr marL="0" marR="0" lvl="0" indent="0" algn="l" rtl="0">
              <a:spcBef>
                <a:spcPts val="0"/>
              </a:spcBef>
              <a:spcAft>
                <a:spcPts val="600"/>
              </a:spcAft>
              <a:buClr>
                <a:schemeClr val="dk2"/>
              </a:buClr>
              <a:buFont typeface="Arial"/>
              <a:buNone/>
              <a:defRPr sz="1800" b="1" i="0" u="none" strike="noStrike" cap="none">
                <a:solidFill>
                  <a:schemeClr val="dk2"/>
                </a:solidFill>
                <a:latin typeface="Arial"/>
                <a:ea typeface="Arial"/>
                <a:cs typeface="Arial"/>
                <a:sym typeface="Arial"/>
              </a:defRPr>
            </a:lvl1pPr>
            <a:lvl2pPr marL="0" marR="0" lvl="1" indent="0" algn="l" rtl="0">
              <a:spcBef>
                <a:spcPts val="0"/>
              </a:spcBef>
              <a:spcAft>
                <a:spcPts val="600"/>
              </a:spcAft>
              <a:buClr>
                <a:schemeClr val="dk1"/>
              </a:buClr>
              <a:buFont typeface="Arial"/>
              <a:buNone/>
              <a:defRPr sz="1500" b="0" i="0" u="none" strike="noStrike" cap="none">
                <a:solidFill>
                  <a:schemeClr val="dk1"/>
                </a:solidFill>
                <a:latin typeface="Arial"/>
                <a:ea typeface="Arial"/>
                <a:cs typeface="Arial"/>
                <a:sym typeface="Arial"/>
              </a:defRPr>
            </a:lvl2pPr>
            <a:lvl3pPr marL="266700" marR="0" lvl="2" indent="-177800" algn="l" rtl="0">
              <a:spcBef>
                <a:spcPts val="0"/>
              </a:spcBef>
              <a:spcAft>
                <a:spcPts val="600"/>
              </a:spcAft>
              <a:buClr>
                <a:schemeClr val="dk2"/>
              </a:buClr>
              <a:buSzPct val="100000"/>
              <a:buFont typeface="Arial"/>
              <a:buChar char="•"/>
              <a:defRPr sz="1400" b="0" i="0" u="none" strike="noStrike" cap="none">
                <a:solidFill>
                  <a:schemeClr val="dk1"/>
                </a:solidFill>
                <a:latin typeface="Arial"/>
                <a:ea typeface="Arial"/>
                <a:cs typeface="Arial"/>
                <a:sym typeface="Arial"/>
              </a:defRPr>
            </a:lvl3pPr>
            <a:lvl4pPr marL="541338" marR="0" lvl="3" indent="-192087" algn="l" rtl="0">
              <a:spcBef>
                <a:spcPts val="0"/>
              </a:spcBef>
              <a:spcAft>
                <a:spcPts val="600"/>
              </a:spcAft>
              <a:buClr>
                <a:schemeClr val="dk1"/>
              </a:buClr>
              <a:buSzPct val="100000"/>
              <a:buFont typeface="Arial"/>
              <a:buChar char="–"/>
              <a:defRPr sz="1300" b="0" i="0" u="none" strike="noStrike" cap="none">
                <a:solidFill>
                  <a:schemeClr val="dk1"/>
                </a:solidFill>
                <a:latin typeface="Arial"/>
                <a:ea typeface="Arial"/>
                <a:cs typeface="Arial"/>
                <a:sym typeface="Arial"/>
              </a:defRPr>
            </a:lvl4pPr>
            <a:lvl5pPr marL="808038" marR="0" lvl="4" indent="-198437" algn="l" rtl="0">
              <a:spcBef>
                <a:spcPts val="0"/>
              </a:spcBef>
              <a:spcAft>
                <a:spcPts val="600"/>
              </a:spcAft>
              <a:buClr>
                <a:schemeClr val="dk2"/>
              </a:buClr>
              <a:buSzPct val="100000"/>
              <a:buFont typeface="Arial"/>
              <a:buChar char="•"/>
              <a:defRPr sz="12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4" name="Shape 14"/>
          <p:cNvSpPr txBox="1">
            <a:spLocks noGrp="1"/>
          </p:cNvSpPr>
          <p:nvPr>
            <p:ph type="dt" idx="10"/>
          </p:nvPr>
        </p:nvSpPr>
        <p:spPr>
          <a:xfrm>
            <a:off x="6448991" y="6441019"/>
            <a:ext cx="1581319" cy="365125"/>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5" name="Shape 15"/>
          <p:cNvSpPr txBox="1">
            <a:spLocks noGrp="1"/>
          </p:cNvSpPr>
          <p:nvPr>
            <p:ph type="ftr" idx="11"/>
          </p:nvPr>
        </p:nvSpPr>
        <p:spPr>
          <a:xfrm>
            <a:off x="2525022" y="6441019"/>
            <a:ext cx="3824978" cy="365125"/>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6" name="Shape 16"/>
          <p:cNvSpPr txBox="1">
            <a:spLocks noGrp="1"/>
          </p:cNvSpPr>
          <p:nvPr>
            <p:ph type="sldNum" idx="12"/>
          </p:nvPr>
        </p:nvSpPr>
        <p:spPr>
          <a:xfrm>
            <a:off x="8030310" y="6441019"/>
            <a:ext cx="773722"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000" b="0" i="0" u="none" strike="noStrike" cap="none">
                <a:solidFill>
                  <a:schemeClr val="dk1"/>
                </a:solidFill>
                <a:latin typeface="Arial"/>
                <a:ea typeface="Arial"/>
                <a:cs typeface="Arial"/>
                <a:sym typeface="Arial"/>
              </a:rPr>
              <a:t>‹#›</a:t>
            </a:fld>
            <a:endParaRPr lang="en-GB" sz="1000" b="0" i="0" u="none" strike="noStrike" cap="none">
              <a:solidFill>
                <a:schemeClr val="dk1"/>
              </a:solidFill>
              <a:latin typeface="Arial"/>
              <a:ea typeface="Arial"/>
              <a:cs typeface="Arial"/>
              <a:sym typeface="Arial"/>
            </a:endParaRPr>
          </a:p>
        </p:txBody>
      </p:sp>
      <p:pic>
        <p:nvPicPr>
          <p:cNvPr id="17" name="Shape 17" descr="Save_the_Children_logo.png"/>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437660" y="6425701"/>
            <a:ext cx="1861365" cy="380441"/>
          </a:xfrm>
          <a:prstGeom prst="rect">
            <a:avLst/>
          </a:prstGeom>
          <a:noFill/>
          <a:ln>
            <a:noFill/>
          </a:ln>
        </p:spPr>
      </p:pic>
      <p:cxnSp>
        <p:nvCxnSpPr>
          <p:cNvPr id="18" name="Shape 18"/>
          <p:cNvCxnSpPr/>
          <p:nvPr/>
        </p:nvCxnSpPr>
        <p:spPr>
          <a:xfrm flipH="1">
            <a:off x="2466404" y="6432214"/>
            <a:ext cx="6513" cy="365125"/>
          </a:xfrm>
          <a:prstGeom prst="straightConnector1">
            <a:avLst/>
          </a:prstGeom>
          <a:noFill/>
          <a:ln w="12700" cap="flat" cmpd="sng">
            <a:solidFill>
              <a:schemeClr val="dk1"/>
            </a:solidFill>
            <a:prstDash val="solid"/>
            <a:round/>
            <a:headEnd type="none" w="med" len="med"/>
            <a:tailEnd type="none" w="med" len="med"/>
          </a:ln>
        </p:spPr>
      </p:cxnSp>
      <p:cxnSp>
        <p:nvCxnSpPr>
          <p:cNvPr id="19" name="Shape 19"/>
          <p:cNvCxnSpPr/>
          <p:nvPr/>
        </p:nvCxnSpPr>
        <p:spPr>
          <a:xfrm flipH="1">
            <a:off x="6390374" y="6432214"/>
            <a:ext cx="6513" cy="365125"/>
          </a:xfrm>
          <a:prstGeom prst="straightConnector1">
            <a:avLst/>
          </a:prstGeom>
          <a:noFill/>
          <a:ln w="12700" cap="flat" cmpd="sng">
            <a:solidFill>
              <a:schemeClr val="dk1"/>
            </a:solidFill>
            <a:prstDash val="solid"/>
            <a:round/>
            <a:headEnd type="none" w="med" len="med"/>
            <a:tailEnd type="none" w="med" len="med"/>
          </a:ln>
        </p:spPr>
      </p:cxnSp>
      <p:pic>
        <p:nvPicPr>
          <p:cNvPr id="20" name="Shape 20" descr="Underscore_line.png"/>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424635" y="1124216"/>
            <a:ext cx="8305799" cy="579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786AA5-4460-44A7-AB44-338E3162BD69}"/>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000" b="0" i="0" smtClean="0">
                <a:solidFill>
                  <a:schemeClr val="dk1"/>
                </a:solidFill>
                <a:latin typeface="Arial"/>
                <a:ea typeface="Arial"/>
                <a:cs typeface="Arial"/>
                <a:sym typeface="Arial"/>
              </a:rPr>
              <a:t>10</a:t>
            </a:fld>
            <a:endParaRPr lang="en-GB" sz="1000" b="0" i="0">
              <a:solidFill>
                <a:schemeClr val="dk1"/>
              </a:solidFill>
              <a:latin typeface="Arial"/>
              <a:ea typeface="Arial"/>
              <a:cs typeface="Arial"/>
              <a:sym typeface="Arial"/>
            </a:endParaRPr>
          </a:p>
        </p:txBody>
      </p:sp>
      <p:pic>
        <p:nvPicPr>
          <p:cNvPr id="3074" name="Picture 2" descr="http://www.naturaskinclinic.co.uk/wp-content/uploads/2013/07/heart.jpg">
            <a:extLst>
              <a:ext uri="{FF2B5EF4-FFF2-40B4-BE49-F238E27FC236}">
                <a16:creationId xmlns:a16="http://schemas.microsoft.com/office/drawing/2014/main" id="{D733853D-EE31-4277-A9D0-9F711724E2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56031" y="1074540"/>
            <a:ext cx="4426033" cy="510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398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7765DA-1B94-4EC5-A155-91CBBEB7B056}"/>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000" b="0" i="0" smtClean="0">
                <a:solidFill>
                  <a:schemeClr val="dk1"/>
                </a:solidFill>
                <a:latin typeface="Arial"/>
                <a:ea typeface="Arial"/>
                <a:cs typeface="Arial"/>
                <a:sym typeface="Arial"/>
              </a:rPr>
              <a:t>11</a:t>
            </a:fld>
            <a:endParaRPr lang="en-GB" sz="1000" b="0" i="0">
              <a:solidFill>
                <a:schemeClr val="dk1"/>
              </a:solidFill>
              <a:latin typeface="Arial"/>
              <a:ea typeface="Arial"/>
              <a:cs typeface="Arial"/>
              <a:sym typeface="Arial"/>
            </a:endParaRPr>
          </a:p>
        </p:txBody>
      </p:sp>
      <p:pic>
        <p:nvPicPr>
          <p:cNvPr id="3" name="Saja case study">
            <a:hlinkClick r:id="" action="ppaction://media"/>
            <a:extLst>
              <a:ext uri="{FF2B5EF4-FFF2-40B4-BE49-F238E27FC236}">
                <a16:creationId xmlns:a16="http://schemas.microsoft.com/office/drawing/2014/main" id="{B0414EA6-9EE1-43F6-8128-2AC070C1C4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612"/>
            <a:ext cx="9144000" cy="5639179"/>
          </a:xfrm>
          <a:prstGeom prst="rect">
            <a:avLst/>
          </a:prstGeom>
        </p:spPr>
      </p:pic>
    </p:spTree>
    <p:extLst>
      <p:ext uri="{BB962C8B-B14F-4D97-AF65-F5344CB8AC3E}">
        <p14:creationId xmlns:p14="http://schemas.microsoft.com/office/powerpoint/2010/main" val="312027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961AD6-C42B-4596-B83D-7FA7EFC89626}"/>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000" b="0" i="0" smtClean="0">
                <a:solidFill>
                  <a:schemeClr val="dk1"/>
                </a:solidFill>
                <a:latin typeface="Arial"/>
                <a:ea typeface="Arial"/>
                <a:cs typeface="Arial"/>
                <a:sym typeface="Arial"/>
              </a:rPr>
              <a:t>12</a:t>
            </a:fld>
            <a:endParaRPr lang="en-GB" sz="1000" b="0" i="0">
              <a:solidFill>
                <a:schemeClr val="dk1"/>
              </a:solidFill>
              <a:latin typeface="Arial"/>
              <a:ea typeface="Arial"/>
              <a:cs typeface="Arial"/>
              <a:sym typeface="Arial"/>
            </a:endParaRPr>
          </a:p>
        </p:txBody>
      </p:sp>
      <p:sp>
        <p:nvSpPr>
          <p:cNvPr id="4" name="Shape 324">
            <a:extLst>
              <a:ext uri="{FF2B5EF4-FFF2-40B4-BE49-F238E27FC236}">
                <a16:creationId xmlns:a16="http://schemas.microsoft.com/office/drawing/2014/main" id="{A3C360D1-1F60-42D6-B97B-EEB58AA30DDD}"/>
              </a:ext>
            </a:extLst>
          </p:cNvPr>
          <p:cNvSpPr txBox="1">
            <a:spLocks/>
          </p:cNvSpPr>
          <p:nvPr/>
        </p:nvSpPr>
        <p:spPr>
          <a:xfrm>
            <a:off x="617999" y="794825"/>
            <a:ext cx="7601400" cy="13482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GB" sz="11000" dirty="0"/>
              <a:t>So what can we do to help?</a:t>
            </a:r>
          </a:p>
        </p:txBody>
      </p:sp>
    </p:spTree>
    <p:extLst>
      <p:ext uri="{BB962C8B-B14F-4D97-AF65-F5344CB8AC3E}">
        <p14:creationId xmlns:p14="http://schemas.microsoft.com/office/powerpoint/2010/main" val="3684142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E7C8BC-173B-4381-94FB-1752855D28BA}"/>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000" b="0" i="0" smtClean="0">
                <a:solidFill>
                  <a:schemeClr val="dk1"/>
                </a:solidFill>
                <a:latin typeface="Arial"/>
                <a:ea typeface="Arial"/>
                <a:cs typeface="Arial"/>
                <a:sym typeface="Arial"/>
              </a:rPr>
              <a:t>13</a:t>
            </a:fld>
            <a:endParaRPr lang="en-GB" sz="1000" b="0" i="0">
              <a:solidFill>
                <a:schemeClr val="dk1"/>
              </a:solidFill>
              <a:latin typeface="Arial"/>
              <a:ea typeface="Arial"/>
              <a:cs typeface="Arial"/>
              <a:sym typeface="Arial"/>
            </a:endParaRPr>
          </a:p>
        </p:txBody>
      </p:sp>
      <p:pic>
        <p:nvPicPr>
          <p:cNvPr id="5" name="Picture 4" descr="Teachers and children share Save the Children charity cakes.">
            <a:extLst>
              <a:ext uri="{FF2B5EF4-FFF2-40B4-BE49-F238E27FC236}">
                <a16:creationId xmlns:a16="http://schemas.microsoft.com/office/drawing/2014/main" id="{4048AF58-D6FA-4D8B-ADF0-8945753FEFF1}"/>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874" y="123957"/>
            <a:ext cx="8862647" cy="6099421"/>
          </a:xfrm>
          <a:prstGeom prst="rect">
            <a:avLst/>
          </a:prstGeom>
          <a:noFill/>
          <a:ln>
            <a:noFill/>
          </a:ln>
        </p:spPr>
      </p:pic>
      <p:sp>
        <p:nvSpPr>
          <p:cNvPr id="6" name="Rounded Rectangle 8">
            <a:extLst>
              <a:ext uri="{FF2B5EF4-FFF2-40B4-BE49-F238E27FC236}">
                <a16:creationId xmlns:a16="http://schemas.microsoft.com/office/drawing/2014/main" id="{EBBEC9EB-7820-4759-8C56-B6DF53ACAF37}"/>
              </a:ext>
            </a:extLst>
          </p:cNvPr>
          <p:cNvSpPr/>
          <p:nvPr/>
        </p:nvSpPr>
        <p:spPr>
          <a:xfrm>
            <a:off x="4926842" y="4545279"/>
            <a:ext cx="3900322" cy="1219200"/>
          </a:xfrm>
          <a:prstGeom prst="roundRect">
            <a:avLst>
              <a:gd name="adj" fmla="val 51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FUNDRAISING</a:t>
            </a:r>
          </a:p>
        </p:txBody>
      </p:sp>
    </p:spTree>
    <p:extLst>
      <p:ext uri="{BB962C8B-B14F-4D97-AF65-F5344CB8AC3E}">
        <p14:creationId xmlns:p14="http://schemas.microsoft.com/office/powerpoint/2010/main" val="2072374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5D21DF-378B-4DF1-AF77-FDE59A4B58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060" y="150122"/>
            <a:ext cx="8827164" cy="5999328"/>
          </a:xfrm>
          <a:prstGeom prst="rect">
            <a:avLst/>
          </a:prstGeom>
        </p:spPr>
      </p:pic>
      <p:sp>
        <p:nvSpPr>
          <p:cNvPr id="2" name="Slide Number Placeholder 1">
            <a:extLst>
              <a:ext uri="{FF2B5EF4-FFF2-40B4-BE49-F238E27FC236}">
                <a16:creationId xmlns:a16="http://schemas.microsoft.com/office/drawing/2014/main" id="{644307B1-3B6B-4B34-BCFA-69361449D587}"/>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000" b="0" i="0" smtClean="0">
                <a:solidFill>
                  <a:schemeClr val="dk1"/>
                </a:solidFill>
                <a:latin typeface="Arial"/>
                <a:ea typeface="Arial"/>
                <a:cs typeface="Arial"/>
                <a:sym typeface="Arial"/>
              </a:rPr>
              <a:t>14</a:t>
            </a:fld>
            <a:endParaRPr lang="en-GB" sz="1000" b="0" i="0">
              <a:solidFill>
                <a:schemeClr val="dk1"/>
              </a:solidFill>
              <a:latin typeface="Arial"/>
              <a:ea typeface="Arial"/>
              <a:cs typeface="Arial"/>
              <a:sym typeface="Arial"/>
            </a:endParaRPr>
          </a:p>
        </p:txBody>
      </p:sp>
      <p:sp>
        <p:nvSpPr>
          <p:cNvPr id="6" name="Rounded Rectangle 8">
            <a:extLst>
              <a:ext uri="{FF2B5EF4-FFF2-40B4-BE49-F238E27FC236}">
                <a16:creationId xmlns:a16="http://schemas.microsoft.com/office/drawing/2014/main" id="{5FC15ACC-F573-4A26-BE70-9B70D062C6BF}"/>
              </a:ext>
            </a:extLst>
          </p:cNvPr>
          <p:cNvSpPr/>
          <p:nvPr/>
        </p:nvSpPr>
        <p:spPr>
          <a:xfrm>
            <a:off x="4903710" y="464598"/>
            <a:ext cx="3900322" cy="1219200"/>
          </a:xfrm>
          <a:prstGeom prst="roundRect">
            <a:avLst>
              <a:gd name="adj" fmla="val 51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CAMPAIGNING</a:t>
            </a:r>
          </a:p>
        </p:txBody>
      </p:sp>
    </p:spTree>
    <p:extLst>
      <p:ext uri="{BB962C8B-B14F-4D97-AF65-F5344CB8AC3E}">
        <p14:creationId xmlns:p14="http://schemas.microsoft.com/office/powerpoint/2010/main" val="2123411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a:spLocks noGrp="1"/>
          </p:cNvSpPr>
          <p:nvPr>
            <p:ph type="sldNum" idx="12"/>
          </p:nvPr>
        </p:nvSpPr>
        <p:spPr>
          <a:xfrm>
            <a:off x="8030310" y="6441019"/>
            <a:ext cx="7737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GB"/>
              <a:t>15</a:t>
            </a:fld>
            <a:endParaRPr lang="en-GB"/>
          </a:p>
        </p:txBody>
      </p:sp>
      <p:sp>
        <p:nvSpPr>
          <p:cNvPr id="430" name="Shape 430"/>
          <p:cNvSpPr txBox="1">
            <a:spLocks noGrp="1"/>
          </p:cNvSpPr>
          <p:nvPr>
            <p:ph type="title"/>
          </p:nvPr>
        </p:nvSpPr>
        <p:spPr>
          <a:xfrm>
            <a:off x="439899" y="310825"/>
            <a:ext cx="8696100" cy="1348200"/>
          </a:xfrm>
          <a:prstGeom prst="rect">
            <a:avLst/>
          </a:prstGeom>
        </p:spPr>
        <p:txBody>
          <a:bodyPr lIns="91425" tIns="91425" rIns="91425" bIns="91425" anchor="t" anchorCtr="0">
            <a:noAutofit/>
          </a:bodyPr>
          <a:lstStyle/>
          <a:p>
            <a:pPr lvl="0" rtl="0">
              <a:spcBef>
                <a:spcPts val="0"/>
              </a:spcBef>
              <a:buNone/>
            </a:pPr>
            <a:r>
              <a:rPr lang="en-GB" b="1"/>
              <a:t>Reflection</a:t>
            </a:r>
          </a:p>
        </p:txBody>
      </p:sp>
      <p:sp>
        <p:nvSpPr>
          <p:cNvPr id="431" name="Shape 431"/>
          <p:cNvSpPr>
            <a:spLocks noGrp="1"/>
          </p:cNvSpPr>
          <p:nvPr>
            <p:ph type="pic" idx="2"/>
          </p:nvPr>
        </p:nvSpPr>
        <p:spPr>
          <a:xfrm>
            <a:off x="287500" y="1712237"/>
            <a:ext cx="5139600" cy="4107000"/>
          </a:xfrm>
          <a:prstGeom prst="rect">
            <a:avLst/>
          </a:prstGeom>
        </p:spPr>
        <p:txBody>
          <a:bodyPr lIns="91425" tIns="91425" rIns="91425" bIns="91425" anchor="t" anchorCtr="0">
            <a:noAutofit/>
          </a:bodyPr>
          <a:lstStyle/>
          <a:p>
            <a:pPr marL="457200" lvl="0" indent="-457200" rtl="0">
              <a:lnSpc>
                <a:spcPct val="115000"/>
              </a:lnSpc>
              <a:spcBef>
                <a:spcPts val="0"/>
              </a:spcBef>
              <a:spcAft>
                <a:spcPts val="0"/>
              </a:spcAft>
              <a:buClr>
                <a:srgbClr val="000000"/>
              </a:buClr>
              <a:buSzPct val="100000"/>
              <a:buChar char="●"/>
            </a:pPr>
            <a:r>
              <a:rPr lang="en-GB" sz="3600" b="0" dirty="0">
                <a:solidFill>
                  <a:srgbClr val="000000"/>
                </a:solidFill>
              </a:rPr>
              <a:t>What have you learned today?</a:t>
            </a:r>
          </a:p>
          <a:p>
            <a:pPr marL="457200" lvl="0" indent="-457200" rtl="0">
              <a:lnSpc>
                <a:spcPct val="115000"/>
              </a:lnSpc>
              <a:spcBef>
                <a:spcPts val="0"/>
              </a:spcBef>
              <a:spcAft>
                <a:spcPts val="0"/>
              </a:spcAft>
              <a:buClr>
                <a:srgbClr val="000000"/>
              </a:buClr>
              <a:buSzPct val="100000"/>
              <a:buChar char="●"/>
            </a:pPr>
            <a:r>
              <a:rPr lang="en-GB" sz="3600" b="0" dirty="0">
                <a:solidFill>
                  <a:srgbClr val="000000"/>
                </a:solidFill>
              </a:rPr>
              <a:t>What did you enjoy about it?</a:t>
            </a:r>
          </a:p>
          <a:p>
            <a:pPr marL="457200" lvl="0" indent="-457200" rtl="0">
              <a:lnSpc>
                <a:spcPct val="115000"/>
              </a:lnSpc>
              <a:spcBef>
                <a:spcPts val="0"/>
              </a:spcBef>
              <a:spcAft>
                <a:spcPts val="0"/>
              </a:spcAft>
              <a:buClr>
                <a:srgbClr val="000000"/>
              </a:buClr>
              <a:buSzPct val="100000"/>
              <a:buChar char="●"/>
            </a:pPr>
            <a:r>
              <a:rPr lang="en-GB" sz="3600" b="0" dirty="0">
                <a:solidFill>
                  <a:srgbClr val="000000"/>
                </a:solidFill>
              </a:rPr>
              <a:t>What do you want to change in the world? </a:t>
            </a:r>
          </a:p>
          <a:p>
            <a:pPr lvl="0" rtl="0">
              <a:spcBef>
                <a:spcPts val="0"/>
              </a:spcBef>
              <a:buNone/>
            </a:pPr>
            <a:endParaRPr dirty="0"/>
          </a:p>
        </p:txBody>
      </p:sp>
      <p:pic>
        <p:nvPicPr>
          <p:cNvPr id="432" name="Shape 4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33725" y="1979325"/>
            <a:ext cx="5571551" cy="3611323"/>
          </a:xfrm>
          <a:prstGeom prst="rect">
            <a:avLst/>
          </a:prstGeom>
          <a:noFill/>
          <a:ln>
            <a:noFill/>
          </a:ln>
        </p:spPr>
      </p:pic>
    </p:spTree>
    <p:extLst>
      <p:ext uri="{BB962C8B-B14F-4D97-AF65-F5344CB8AC3E}">
        <p14:creationId xmlns:p14="http://schemas.microsoft.com/office/powerpoint/2010/main" val="1089458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A7DBA4-2A28-442D-BEBE-F1B4DCB0AA1C}"/>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000" b="0" i="0" smtClean="0">
                <a:solidFill>
                  <a:schemeClr val="dk1"/>
                </a:solidFill>
                <a:latin typeface="Arial"/>
                <a:ea typeface="Arial"/>
                <a:cs typeface="Arial"/>
                <a:sym typeface="Arial"/>
              </a:rPr>
              <a:t>16</a:t>
            </a:fld>
            <a:endParaRPr lang="en-GB" sz="1000" b="0" i="0">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B380CCBD-B60D-4E16-8825-EF440F47F39F}"/>
              </a:ext>
            </a:extLst>
          </p:cNvPr>
          <p:cNvSpPr>
            <a:spLocks noGrp="1"/>
          </p:cNvSpPr>
          <p:nvPr>
            <p:ph type="title"/>
          </p:nvPr>
        </p:nvSpPr>
        <p:spPr>
          <a:xfrm>
            <a:off x="324091" y="310836"/>
            <a:ext cx="8656397" cy="1348102"/>
          </a:xfrm>
        </p:spPr>
        <p:txBody>
          <a:bodyPr/>
          <a:lstStyle/>
          <a:p>
            <a:r>
              <a:rPr lang="en-GB" sz="3300" b="1" dirty="0"/>
              <a:t>Want to do more to help children in need?</a:t>
            </a:r>
          </a:p>
        </p:txBody>
      </p:sp>
      <p:sp>
        <p:nvSpPr>
          <p:cNvPr id="5" name="Title 2">
            <a:extLst>
              <a:ext uri="{FF2B5EF4-FFF2-40B4-BE49-F238E27FC236}">
                <a16:creationId xmlns:a16="http://schemas.microsoft.com/office/drawing/2014/main" id="{760B1CA7-BD9F-4E56-A2D3-6087552B74E1}"/>
              </a:ext>
            </a:extLst>
          </p:cNvPr>
          <p:cNvSpPr txBox="1">
            <a:spLocks/>
          </p:cNvSpPr>
          <p:nvPr/>
        </p:nvSpPr>
        <p:spPr>
          <a:xfrm>
            <a:off x="324091" y="1609131"/>
            <a:ext cx="8148577" cy="134810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85000"/>
              </a:lnSpc>
              <a:spcBef>
                <a:spcPts val="0"/>
              </a:spcBef>
              <a:spcAft>
                <a:spcPts val="0"/>
              </a:spcAft>
              <a:buClr>
                <a:schemeClr val="dk1"/>
              </a:buClr>
              <a:buFont typeface="Arial"/>
              <a:buNone/>
              <a:defRPr sz="36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457200" indent="-457200">
              <a:buFont typeface="Arial" panose="020B0604020202020204" pitchFamily="34" charset="0"/>
              <a:buChar char="•"/>
            </a:pPr>
            <a:r>
              <a:rPr lang="en-GB" sz="2800" dirty="0"/>
              <a:t>Learn more about peace, conflict and how you can create change with our resources.</a:t>
            </a:r>
          </a:p>
          <a:p>
            <a:endParaRPr lang="en-GB" sz="2800" dirty="0"/>
          </a:p>
          <a:p>
            <a:pPr marL="457200" indent="-457200">
              <a:buFont typeface="Arial" panose="020B0604020202020204" pitchFamily="34" charset="0"/>
              <a:buChar char="•"/>
            </a:pPr>
            <a:r>
              <a:rPr lang="en-GB" sz="2800" dirty="0"/>
              <a:t>Campaign in your school and community!</a:t>
            </a:r>
          </a:p>
          <a:p>
            <a:endParaRPr lang="en-GB" sz="2800" dirty="0"/>
          </a:p>
          <a:p>
            <a:pPr marL="457200" indent="-457200">
              <a:buFont typeface="Arial" panose="020B0604020202020204" pitchFamily="34" charset="0"/>
              <a:buChar char="•"/>
            </a:pPr>
            <a:r>
              <a:rPr lang="en-GB" sz="2800" dirty="0"/>
              <a:t>Fundraising</a:t>
            </a:r>
          </a:p>
        </p:txBody>
      </p:sp>
    </p:spTree>
    <p:extLst>
      <p:ext uri="{BB962C8B-B14F-4D97-AF65-F5344CB8AC3E}">
        <p14:creationId xmlns:p14="http://schemas.microsoft.com/office/powerpoint/2010/main" val="2580183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Tree>
    <p:extLst>
      <p:ext uri="{BB962C8B-B14F-4D97-AF65-F5344CB8AC3E}">
        <p14:creationId xmlns:p14="http://schemas.microsoft.com/office/powerpoint/2010/main" val="1180512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a:spLocks noGrp="1"/>
          </p:cNvSpPr>
          <p:nvPr>
            <p:ph type="sldNum" idx="12"/>
          </p:nvPr>
        </p:nvSpPr>
        <p:spPr>
          <a:xfrm>
            <a:off x="8030310" y="6441019"/>
            <a:ext cx="7737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GB"/>
              <a:t>18</a:t>
            </a:fld>
            <a:endParaRPr lang="en-GB"/>
          </a:p>
        </p:txBody>
      </p:sp>
      <p:pic>
        <p:nvPicPr>
          <p:cNvPr id="432" name="Shape 4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3833" y="987306"/>
            <a:ext cx="7238695" cy="4883388"/>
          </a:xfrm>
          <a:prstGeom prst="rect">
            <a:avLst/>
          </a:prstGeom>
          <a:noFill/>
          <a:ln>
            <a:noFill/>
          </a:ln>
        </p:spPr>
      </p:pic>
    </p:spTree>
    <p:extLst>
      <p:ext uri="{BB962C8B-B14F-4D97-AF65-F5344CB8AC3E}">
        <p14:creationId xmlns:p14="http://schemas.microsoft.com/office/powerpoint/2010/main" val="2923749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FDE51E-0052-334C-A4B2-C567FE9F326F}" type="slidenum">
              <a:rPr lang="en-US" smtClean="0">
                <a:latin typeface="Arial" panose="020B0604020202020204" pitchFamily="34" charset="0"/>
                <a:cs typeface="Arial" panose="020B0604020202020204" pitchFamily="34" charset="0"/>
              </a:rPr>
              <a:pPr/>
              <a:t>2</a:t>
            </a:fld>
            <a:endParaRPr lang="en-US">
              <a:latin typeface="Arial" panose="020B0604020202020204" pitchFamily="34" charset="0"/>
              <a:cs typeface="Arial" panose="020B0604020202020204" pitchFamily="34" charset="0"/>
            </a:endParaRPr>
          </a:p>
        </p:txBody>
      </p:sp>
      <p:sp>
        <p:nvSpPr>
          <p:cNvPr id="8" name="Title 7"/>
          <p:cNvSpPr>
            <a:spLocks noGrp="1"/>
          </p:cNvSpPr>
          <p:nvPr>
            <p:ph type="title"/>
          </p:nvPr>
        </p:nvSpPr>
        <p:spPr>
          <a:xfrm>
            <a:off x="409662" y="255000"/>
            <a:ext cx="8394370" cy="889018"/>
          </a:xfrm>
        </p:spPr>
        <p:txBody>
          <a:bodyPr>
            <a:normAutofit fontScale="90000"/>
          </a:bodyPr>
          <a:lstStyle/>
          <a:p>
            <a:r>
              <a:rPr lang="en-US" sz="4400" dirty="0">
                <a:latin typeface="Arial" panose="020B0604020202020204" pitchFamily="34" charset="0"/>
                <a:cs typeface="Arial" panose="020B0604020202020204" pitchFamily="34" charset="0"/>
              </a:rPr>
              <a:t>You will need for this assembly:</a:t>
            </a:r>
            <a:br>
              <a:rPr lang="en-US" sz="4400" dirty="0">
                <a:latin typeface="Arial" panose="020B0604020202020204" pitchFamily="34" charset="0"/>
                <a:cs typeface="Arial" panose="020B0604020202020204" pitchFamily="34" charset="0"/>
              </a:rPr>
            </a:br>
            <a:br>
              <a:rPr lang="en-US" sz="4400" b="1" dirty="0">
                <a:latin typeface="Arial" panose="020B0604020202020204" pitchFamily="34" charset="0"/>
                <a:cs typeface="Arial" panose="020B0604020202020204" pitchFamily="34" charset="0"/>
              </a:rPr>
            </a:br>
            <a:r>
              <a:rPr lang="en-US" sz="1300" b="1" dirty="0">
                <a:latin typeface="Arial" panose="020B0604020202020204" pitchFamily="34" charset="0"/>
                <a:cs typeface="Arial" panose="020B0604020202020204" pitchFamily="34" charset="0"/>
              </a:rPr>
              <a:t>Timings: </a:t>
            </a:r>
            <a:r>
              <a:rPr lang="en-US" sz="1300" dirty="0">
                <a:latin typeface="Arial" panose="020B0604020202020204" pitchFamily="34" charset="0"/>
                <a:cs typeface="Arial" panose="020B0604020202020204" pitchFamily="34" charset="0"/>
              </a:rPr>
              <a:t>Ideal for a 15 minutes to 30 minute assembly with primary school children of all ages.</a:t>
            </a:r>
            <a:br>
              <a:rPr lang="en-US" sz="1300" dirty="0">
                <a:latin typeface="Arial" panose="020B0604020202020204" pitchFamily="34" charset="0"/>
                <a:cs typeface="Arial" panose="020B0604020202020204" pitchFamily="34" charset="0"/>
              </a:rPr>
            </a:br>
            <a:br>
              <a:rPr lang="en-US" sz="1300" dirty="0">
                <a:latin typeface="Arial" panose="020B0604020202020204" pitchFamily="34" charset="0"/>
                <a:cs typeface="Arial" panose="020B0604020202020204" pitchFamily="34" charset="0"/>
              </a:rPr>
            </a:br>
            <a:r>
              <a:rPr lang="en-US" sz="1300" b="1" dirty="0">
                <a:latin typeface="Arial" panose="020B0604020202020204" pitchFamily="34" charset="0"/>
                <a:cs typeface="Arial" panose="020B0604020202020204" pitchFamily="34" charset="0"/>
              </a:rPr>
              <a:t>You will need: </a:t>
            </a:r>
            <a:br>
              <a:rPr lang="en-US" sz="1300" b="1"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 </a:t>
            </a:r>
            <a:r>
              <a:rPr lang="en-GB" sz="1300" dirty="0">
                <a:latin typeface="Arial" panose="020B0604020202020204" pitchFamily="34" charset="0"/>
                <a:cs typeface="Arial" panose="020B0604020202020204" pitchFamily="34" charset="0"/>
              </a:rPr>
              <a:t>Rucksack or container for your items, bread, bottle of clear and dirty water, sleeping bag or tarpaulin, First Aid or plasters, a book, a cut out paper heart. You may also want to add additional items that relate to children’s rights here. </a:t>
            </a:r>
            <a:br>
              <a:rPr lang="en-GB" sz="1300" dirty="0">
                <a:latin typeface="Arial" panose="020B0604020202020204" pitchFamily="34" charset="0"/>
                <a:cs typeface="Arial" panose="020B0604020202020204" pitchFamily="34" charset="0"/>
              </a:rPr>
            </a:br>
            <a:r>
              <a:rPr lang="en-GB" sz="1300" dirty="0">
                <a:latin typeface="Arial" panose="020B0604020202020204" pitchFamily="34" charset="0"/>
                <a:cs typeface="Arial" panose="020B0604020202020204" pitchFamily="34" charset="0"/>
              </a:rPr>
              <a:t>- A video projector and audio to show the video (however you can still do the assembly cutting out this section if you don’t have these in your school).</a:t>
            </a:r>
            <a:br>
              <a:rPr lang="en-GB" sz="1300" dirty="0">
                <a:latin typeface="Arial" panose="020B0604020202020204" pitchFamily="34" charset="0"/>
                <a:cs typeface="Arial" panose="020B0604020202020204" pitchFamily="34" charset="0"/>
              </a:rPr>
            </a:br>
            <a:r>
              <a:rPr lang="en-GB" sz="1300" dirty="0">
                <a:latin typeface="Arial" panose="020B0604020202020204" pitchFamily="34" charset="0"/>
                <a:cs typeface="Arial" panose="020B0604020202020204" pitchFamily="34" charset="0"/>
              </a:rPr>
              <a:t>- A volunteer who can emerge from the back of the room with a big bag after Slide 3.</a:t>
            </a:r>
            <a:br>
              <a:rPr lang="en-GB" sz="1300" dirty="0"/>
            </a:br>
            <a:br>
              <a:rPr lang="en-US" sz="1300" dirty="0">
                <a:latin typeface="Arial" panose="020B0604020202020204" pitchFamily="34" charset="0"/>
                <a:cs typeface="Arial" panose="020B0604020202020204" pitchFamily="34" charset="0"/>
              </a:rPr>
            </a:br>
            <a:r>
              <a:rPr lang="en-US" sz="1300" b="1" dirty="0">
                <a:latin typeface="Arial" panose="020B0604020202020204" pitchFamily="34" charset="0"/>
                <a:cs typeface="Arial" panose="020B0604020202020204" pitchFamily="34" charset="0"/>
              </a:rPr>
              <a:t>Structure: (more detailed speaker notes are in the notes under each slide)</a:t>
            </a:r>
            <a:br>
              <a:rPr lang="en-US" sz="1300" b="1"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5416663-C9E5-4B12-A780-F9F038B3D7E3}"/>
              </a:ext>
            </a:extLst>
          </p:cNvPr>
          <p:cNvSpPr/>
          <p:nvPr/>
        </p:nvSpPr>
        <p:spPr>
          <a:xfrm>
            <a:off x="409662" y="3083444"/>
            <a:ext cx="8394370" cy="3662541"/>
          </a:xfrm>
          <a:prstGeom prst="rect">
            <a:avLst/>
          </a:prstGeom>
        </p:spPr>
        <p:txBody>
          <a:bodyPr wrap="square">
            <a:spAutoFit/>
          </a:bodyPr>
          <a:lstStyle/>
          <a:p>
            <a:pPr marL="228600" indent="-228600">
              <a:buFont typeface="+mj-lt"/>
              <a:buAutoNum type="arabicPeriod"/>
            </a:pPr>
            <a:r>
              <a:rPr lang="en-GB" sz="1200" dirty="0"/>
              <a:t>Introduce yourself and Save the Children.</a:t>
            </a:r>
          </a:p>
          <a:p>
            <a:pPr marL="228600" indent="-228600">
              <a:buFont typeface="+mj-lt"/>
              <a:buAutoNum type="arabicPeriod"/>
            </a:pPr>
            <a:r>
              <a:rPr lang="en-GB" sz="1200" dirty="0"/>
              <a:t>Explain to the children that in your mystery box there are clues to some of the things that all children need to live happy and healthy lives – and what Save the Children does</a:t>
            </a:r>
          </a:p>
          <a:p>
            <a:pPr marL="228600" indent="-228600">
              <a:buFont typeface="+mj-lt"/>
              <a:buAutoNum type="arabicPeriod"/>
            </a:pPr>
            <a:r>
              <a:rPr lang="en-GB" sz="1200" dirty="0"/>
              <a:t>Unpack the rucksack item by item – the order doesn’t matter, but leave the heart until last. You can also ask volunteers from the audience to help you. As you hold up each item ask the children what it is a clue for – you will usually get the “correct” answer eventually! (Food water, shelter, health, education, protection + love)</a:t>
            </a:r>
          </a:p>
          <a:p>
            <a:pPr marL="228600" indent="-228600">
              <a:buFont typeface="+mj-lt"/>
              <a:buAutoNum type="arabicPeriod"/>
            </a:pPr>
            <a:r>
              <a:rPr lang="en-GB" sz="1200" dirty="0"/>
              <a:t>Talk about how Save the Children fulfils each right – for example by providing shelter to children whose homes were destroyed by a Cyclone. </a:t>
            </a:r>
          </a:p>
          <a:p>
            <a:pPr marL="228600" indent="-228600">
              <a:buFont typeface="+mj-lt"/>
              <a:buAutoNum type="arabicPeriod"/>
            </a:pPr>
            <a:r>
              <a:rPr lang="en-GB" sz="1200" dirty="0"/>
              <a:t>Show the video case study of a child refugee and ask children how they feel seeing the video, the things </a:t>
            </a:r>
            <a:r>
              <a:rPr lang="en-GB" sz="1200" dirty="0" err="1"/>
              <a:t>Saja</a:t>
            </a:r>
            <a:r>
              <a:rPr lang="en-GB" sz="1200" dirty="0"/>
              <a:t> doesn't have and what Save the Children is providing, putting into practice what they have learned about children’s rights from the rucksack activity.</a:t>
            </a:r>
          </a:p>
          <a:p>
            <a:pPr marL="228600" indent="-228600">
              <a:buFont typeface="+mj-lt"/>
              <a:buAutoNum type="arabicPeriod"/>
            </a:pPr>
            <a:r>
              <a:rPr lang="en-GB" sz="1200" dirty="0"/>
              <a:t>Introduce children to the question what we can do to help children like </a:t>
            </a:r>
            <a:r>
              <a:rPr lang="en-GB" sz="1200" dirty="0" err="1"/>
              <a:t>Saja</a:t>
            </a:r>
            <a:r>
              <a:rPr lang="en-GB" sz="1200" dirty="0"/>
              <a:t>. Talk about fundraising to meet immediate needs and campaigning to use our voices together to create longer term change – and how they can get involved.</a:t>
            </a:r>
          </a:p>
          <a:p>
            <a:pPr marL="228600" indent="-228600">
              <a:buFont typeface="+mj-lt"/>
              <a:buAutoNum type="arabicPeriod"/>
            </a:pPr>
            <a:r>
              <a:rPr lang="en-GB" sz="1200" dirty="0"/>
              <a:t>If time, ask pupils to feed back on what they learned and enjoyed, and what they want to change in the world.</a:t>
            </a:r>
            <a:br>
              <a:rPr lang="en-GB" sz="1200" dirty="0"/>
            </a:br>
            <a:br>
              <a:rPr lang="en-GB" sz="1200" dirty="0"/>
            </a:br>
            <a:r>
              <a:rPr lang="en-GB" sz="1200" dirty="0"/>
              <a:t>Finish your presentation with the idea that </a:t>
            </a:r>
            <a:r>
              <a:rPr lang="en-GB" sz="1200" b="1" dirty="0"/>
              <a:t>Save the Children believe that children everywhere have a right to all these things, so that they have happy, healthy and secure childhoods.</a:t>
            </a:r>
            <a:br>
              <a:rPr lang="en-GB" dirty="0"/>
            </a:br>
            <a:br>
              <a:rPr lang="en-GB" dirty="0"/>
            </a:br>
            <a:endParaRPr lang="en-GB" dirty="0"/>
          </a:p>
        </p:txBody>
      </p:sp>
    </p:spTree>
    <p:extLst>
      <p:ext uri="{BB962C8B-B14F-4D97-AF65-F5344CB8AC3E}">
        <p14:creationId xmlns:p14="http://schemas.microsoft.com/office/powerpoint/2010/main" val="2982541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FDE51E-0052-334C-A4B2-C567FE9F326F}" type="slidenum">
              <a:rPr lang="en-US" smtClean="0">
                <a:latin typeface="Arial" panose="020B0604020202020204" pitchFamily="34" charset="0"/>
                <a:cs typeface="Arial" panose="020B0604020202020204" pitchFamily="34" charset="0"/>
              </a:rPr>
              <a:pPr/>
              <a:t>3</a:t>
            </a:fld>
            <a:endParaRPr lang="en-US">
              <a:latin typeface="Arial" panose="020B0604020202020204" pitchFamily="34" charset="0"/>
              <a:cs typeface="Arial" panose="020B0604020202020204" pitchFamily="34" charset="0"/>
            </a:endParaRPr>
          </a:p>
        </p:txBody>
      </p:sp>
      <p:sp>
        <p:nvSpPr>
          <p:cNvPr id="8" name="Title 7"/>
          <p:cNvSpPr>
            <a:spLocks noGrp="1"/>
          </p:cNvSpPr>
          <p:nvPr>
            <p:ph type="title"/>
          </p:nvPr>
        </p:nvSpPr>
        <p:spPr>
          <a:xfrm>
            <a:off x="4981662" y="1523964"/>
            <a:ext cx="3614092" cy="889018"/>
          </a:xfrm>
        </p:spPr>
        <p:txBody>
          <a:bodyPr>
            <a:normAutofit fontScale="90000"/>
          </a:bodyPr>
          <a:lstStyle/>
          <a:p>
            <a:pPr algn="ctr"/>
            <a:r>
              <a:rPr lang="en-US" sz="4400" dirty="0">
                <a:latin typeface="Arial" panose="020B0604020202020204" pitchFamily="34" charset="0"/>
                <a:cs typeface="Arial" panose="020B0604020202020204" pitchFamily="34" charset="0"/>
              </a:rPr>
              <a:t>What is a charity?</a:t>
            </a:r>
            <a:br>
              <a:rPr lang="en-US"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p:txBody>
      </p:sp>
      <p:sp>
        <p:nvSpPr>
          <p:cNvPr id="6" name="TextBox 5"/>
          <p:cNvSpPr txBox="1"/>
          <p:nvPr/>
        </p:nvSpPr>
        <p:spPr>
          <a:xfrm>
            <a:off x="929519" y="3886200"/>
            <a:ext cx="3048000" cy="1231106"/>
          </a:xfrm>
          <a:prstGeom prst="rect">
            <a:avLst/>
          </a:prstGeom>
          <a:noFill/>
        </p:spPr>
        <p:txBody>
          <a:bodyPr wrap="square" lIns="0" tIns="0" rIns="0" bIns="0" rtlCol="0">
            <a:spAutoFit/>
          </a:bodyPr>
          <a:lstStyle/>
          <a:p>
            <a:pPr algn="ctr"/>
            <a:r>
              <a:rPr lang="en-GB" sz="4000" dirty="0">
                <a:latin typeface="Arial" panose="020B0604020202020204" pitchFamily="34" charset="0"/>
                <a:cs typeface="Arial" panose="020B0604020202020204" pitchFamily="34" charset="0"/>
              </a:rPr>
              <a:t>What is Save the Children?</a:t>
            </a:r>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119" y="381000"/>
            <a:ext cx="411479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0600" y="3352800"/>
            <a:ext cx="4122331" cy="2748507"/>
          </a:xfrm>
          <a:prstGeom prst="rect">
            <a:avLst/>
          </a:prstGeom>
        </p:spPr>
      </p:pic>
    </p:spTree>
    <p:extLst>
      <p:ext uri="{BB962C8B-B14F-4D97-AF65-F5344CB8AC3E}">
        <p14:creationId xmlns:p14="http://schemas.microsoft.com/office/powerpoint/2010/main" val="297775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sldNum" idx="12"/>
          </p:nvPr>
        </p:nvSpPr>
        <p:spPr>
          <a:xfrm>
            <a:off x="8030310" y="6441019"/>
            <a:ext cx="773700" cy="3651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GB"/>
              <a:t>4</a:t>
            </a:fld>
            <a:endParaRPr lang="en-GB"/>
          </a:p>
        </p:txBody>
      </p:sp>
      <p:sp>
        <p:nvSpPr>
          <p:cNvPr id="254" name="Shape 254"/>
          <p:cNvSpPr txBox="1"/>
          <p:nvPr/>
        </p:nvSpPr>
        <p:spPr>
          <a:xfrm>
            <a:off x="409850" y="203175"/>
            <a:ext cx="6680400" cy="778800"/>
          </a:xfrm>
          <a:prstGeom prst="rect">
            <a:avLst/>
          </a:prstGeom>
          <a:noFill/>
          <a:ln>
            <a:noFill/>
          </a:ln>
        </p:spPr>
        <p:txBody>
          <a:bodyPr lIns="91425" tIns="91425" rIns="91425" bIns="91425" anchor="t" anchorCtr="0">
            <a:noAutofit/>
          </a:bodyPr>
          <a:lstStyle/>
          <a:p>
            <a:pPr lvl="0">
              <a:spcBef>
                <a:spcPts val="0"/>
              </a:spcBef>
              <a:buNone/>
            </a:pPr>
            <a:r>
              <a:rPr lang="en-GB" sz="15000" b="1" dirty="0">
                <a:solidFill>
                  <a:schemeClr val="bg2"/>
                </a:solidFill>
              </a:rPr>
              <a:t>Needs</a:t>
            </a:r>
          </a:p>
        </p:txBody>
      </p:sp>
      <p:sp>
        <p:nvSpPr>
          <p:cNvPr id="255" name="Shape 255"/>
          <p:cNvSpPr txBox="1"/>
          <p:nvPr/>
        </p:nvSpPr>
        <p:spPr>
          <a:xfrm>
            <a:off x="2884875" y="2326700"/>
            <a:ext cx="2172000" cy="778800"/>
          </a:xfrm>
          <a:prstGeom prst="rect">
            <a:avLst/>
          </a:prstGeom>
          <a:noFill/>
          <a:ln>
            <a:noFill/>
          </a:ln>
        </p:spPr>
        <p:txBody>
          <a:bodyPr lIns="91425" tIns="91425" rIns="91425" bIns="91425" anchor="t" anchorCtr="0">
            <a:noAutofit/>
          </a:bodyPr>
          <a:lstStyle/>
          <a:p>
            <a:pPr lvl="0" rtl="0">
              <a:spcBef>
                <a:spcPts val="0"/>
              </a:spcBef>
              <a:buNone/>
            </a:pPr>
            <a:r>
              <a:rPr lang="en-GB" sz="12000" b="1"/>
              <a:t>or</a:t>
            </a:r>
          </a:p>
        </p:txBody>
      </p:sp>
      <p:sp>
        <p:nvSpPr>
          <p:cNvPr id="256" name="Shape 256"/>
          <p:cNvSpPr txBox="1"/>
          <p:nvPr/>
        </p:nvSpPr>
        <p:spPr>
          <a:xfrm>
            <a:off x="2083850" y="4245312"/>
            <a:ext cx="7486500" cy="778800"/>
          </a:xfrm>
          <a:prstGeom prst="rect">
            <a:avLst/>
          </a:prstGeom>
          <a:noFill/>
          <a:ln>
            <a:noFill/>
          </a:ln>
        </p:spPr>
        <p:txBody>
          <a:bodyPr lIns="91425" tIns="91425" rIns="91425" bIns="91425" anchor="t" anchorCtr="0">
            <a:noAutofit/>
          </a:bodyPr>
          <a:lstStyle/>
          <a:p>
            <a:pPr lvl="0" rtl="0">
              <a:spcBef>
                <a:spcPts val="0"/>
              </a:spcBef>
              <a:buNone/>
            </a:pPr>
            <a:r>
              <a:rPr lang="en-GB" sz="15000" b="1" dirty="0">
                <a:solidFill>
                  <a:srgbClr val="0070C0"/>
                </a:solidFill>
              </a:rPr>
              <a:t>Wants?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4E011A-866D-4515-B05B-4B0E19580556}"/>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000" b="0" i="0" smtClean="0">
                <a:solidFill>
                  <a:schemeClr val="dk1"/>
                </a:solidFill>
                <a:latin typeface="Arial"/>
                <a:ea typeface="Arial"/>
                <a:cs typeface="Arial"/>
                <a:sym typeface="Arial"/>
              </a:rPr>
              <a:t>5</a:t>
            </a:fld>
            <a:endParaRPr lang="en-GB" sz="1000" b="0" i="0">
              <a:solidFill>
                <a:schemeClr val="dk1"/>
              </a:solidFill>
              <a:latin typeface="Arial"/>
              <a:ea typeface="Arial"/>
              <a:cs typeface="Arial"/>
              <a:sym typeface="Arial"/>
            </a:endParaRPr>
          </a:p>
        </p:txBody>
      </p:sp>
      <p:pic>
        <p:nvPicPr>
          <p:cNvPr id="5" name="Picture Placeholder 5">
            <a:extLst>
              <a:ext uri="{FF2B5EF4-FFF2-40B4-BE49-F238E27FC236}">
                <a16:creationId xmlns:a16="http://schemas.microsoft.com/office/drawing/2014/main" id="{A2B1A5C0-C273-4231-9F57-032B94199CA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7637" y="147638"/>
            <a:ext cx="8837613" cy="6159500"/>
          </a:xfrm>
          <a:prstGeom prst="rect">
            <a:avLst/>
          </a:prstGeom>
        </p:spPr>
      </p:pic>
      <p:sp>
        <p:nvSpPr>
          <p:cNvPr id="6" name="Rounded Rectangle 8">
            <a:extLst>
              <a:ext uri="{FF2B5EF4-FFF2-40B4-BE49-F238E27FC236}">
                <a16:creationId xmlns:a16="http://schemas.microsoft.com/office/drawing/2014/main" id="{CA3078E9-5557-4220-A201-4458436FB6F3}"/>
              </a:ext>
            </a:extLst>
          </p:cNvPr>
          <p:cNvSpPr/>
          <p:nvPr/>
        </p:nvSpPr>
        <p:spPr>
          <a:xfrm>
            <a:off x="990600" y="685800"/>
            <a:ext cx="2438400" cy="1022276"/>
          </a:xfrm>
          <a:prstGeom prst="roundRect">
            <a:avLst>
              <a:gd name="adj" fmla="val 51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FOOD</a:t>
            </a:r>
          </a:p>
        </p:txBody>
      </p:sp>
    </p:spTree>
    <p:extLst>
      <p:ext uri="{BB962C8B-B14F-4D97-AF65-F5344CB8AC3E}">
        <p14:creationId xmlns:p14="http://schemas.microsoft.com/office/powerpoint/2010/main" val="1438452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8FC478-16D1-4233-B548-4446B4412F48}"/>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000" b="0" i="0" smtClean="0">
                <a:solidFill>
                  <a:schemeClr val="dk1"/>
                </a:solidFill>
                <a:latin typeface="Arial"/>
                <a:ea typeface="Arial"/>
                <a:cs typeface="Arial"/>
                <a:sym typeface="Arial"/>
              </a:rPr>
              <a:t>6</a:t>
            </a:fld>
            <a:endParaRPr lang="en-GB" sz="1000" b="0" i="0">
              <a:solidFill>
                <a:schemeClr val="dk1"/>
              </a:solidFill>
              <a:latin typeface="Arial"/>
              <a:ea typeface="Arial"/>
              <a:cs typeface="Arial"/>
              <a:sym typeface="Arial"/>
            </a:endParaRPr>
          </a:p>
        </p:txBody>
      </p:sp>
      <p:pic>
        <p:nvPicPr>
          <p:cNvPr id="1026" name="Picture 2" descr="Image result">
            <a:extLst>
              <a:ext uri="{FF2B5EF4-FFF2-40B4-BE49-F238E27FC236}">
                <a16:creationId xmlns:a16="http://schemas.microsoft.com/office/drawing/2014/main" id="{95774A4A-1D45-4CAC-A124-0F023D190D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413" y="109538"/>
            <a:ext cx="8891700" cy="591026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8">
            <a:extLst>
              <a:ext uri="{FF2B5EF4-FFF2-40B4-BE49-F238E27FC236}">
                <a16:creationId xmlns:a16="http://schemas.microsoft.com/office/drawing/2014/main" id="{473A329C-4D54-4755-B3D2-89A2869F9CAD}"/>
              </a:ext>
            </a:extLst>
          </p:cNvPr>
          <p:cNvSpPr/>
          <p:nvPr/>
        </p:nvSpPr>
        <p:spPr>
          <a:xfrm>
            <a:off x="6210300" y="4521200"/>
            <a:ext cx="2438400" cy="1022276"/>
          </a:xfrm>
          <a:prstGeom prst="roundRect">
            <a:avLst>
              <a:gd name="adj" fmla="val 51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WATER</a:t>
            </a:r>
          </a:p>
        </p:txBody>
      </p:sp>
    </p:spTree>
    <p:extLst>
      <p:ext uri="{BB962C8B-B14F-4D97-AF65-F5344CB8AC3E}">
        <p14:creationId xmlns:p14="http://schemas.microsoft.com/office/powerpoint/2010/main" val="3092506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F3A38-0BD7-4C37-8E36-A857E1A820A5}"/>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000" b="0" i="0" smtClean="0">
                <a:solidFill>
                  <a:schemeClr val="dk1"/>
                </a:solidFill>
                <a:latin typeface="Arial"/>
                <a:ea typeface="Arial"/>
                <a:cs typeface="Arial"/>
                <a:sym typeface="Arial"/>
              </a:rPr>
              <a:t>7</a:t>
            </a:fld>
            <a:endParaRPr lang="en-GB" sz="1000" b="0" i="0">
              <a:solidFill>
                <a:schemeClr val="dk1"/>
              </a:solidFill>
              <a:latin typeface="Arial"/>
              <a:ea typeface="Arial"/>
              <a:cs typeface="Arial"/>
              <a:sym typeface="Arial"/>
            </a:endParaRPr>
          </a:p>
        </p:txBody>
      </p:sp>
      <p:pic>
        <p:nvPicPr>
          <p:cNvPr id="5" name="Picture 2">
            <a:extLst>
              <a:ext uri="{FF2B5EF4-FFF2-40B4-BE49-F238E27FC236}">
                <a16:creationId xmlns:a16="http://schemas.microsoft.com/office/drawing/2014/main" id="{12D7E7A6-F029-4EAC-A7D2-3214B6403E2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7300" y="157919"/>
            <a:ext cx="8809280" cy="607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8">
            <a:extLst>
              <a:ext uri="{FF2B5EF4-FFF2-40B4-BE49-F238E27FC236}">
                <a16:creationId xmlns:a16="http://schemas.microsoft.com/office/drawing/2014/main" id="{2AA0B886-44AE-4278-90B7-202750EE32DE}"/>
              </a:ext>
            </a:extLst>
          </p:cNvPr>
          <p:cNvSpPr/>
          <p:nvPr/>
        </p:nvSpPr>
        <p:spPr>
          <a:xfrm>
            <a:off x="6032310" y="4521200"/>
            <a:ext cx="2616390" cy="1022276"/>
          </a:xfrm>
          <a:prstGeom prst="roundRect">
            <a:avLst>
              <a:gd name="adj" fmla="val 51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SHELTER</a:t>
            </a:r>
          </a:p>
        </p:txBody>
      </p:sp>
      <p:sp>
        <p:nvSpPr>
          <p:cNvPr id="7" name="Title 6">
            <a:extLst>
              <a:ext uri="{FF2B5EF4-FFF2-40B4-BE49-F238E27FC236}">
                <a16:creationId xmlns:a16="http://schemas.microsoft.com/office/drawing/2014/main" id="{B2CFB838-9FDE-453C-92B0-784B4AAF0402}"/>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99734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4" name="Slide Number Placeholder 3"/>
          <p:cNvSpPr>
            <a:spLocks noGrp="1"/>
          </p:cNvSpPr>
          <p:nvPr>
            <p:ph type="sldNum" sz="quarter" idx="12"/>
          </p:nvPr>
        </p:nvSpPr>
        <p:spPr>
          <a:xfrm>
            <a:off x="8030310" y="6441019"/>
            <a:ext cx="773723" cy="365125"/>
          </a:xfrm>
        </p:spPr>
        <p:txBody>
          <a:bodyPr/>
          <a:lstStyle/>
          <a:p>
            <a:fld id="{C3FDE51E-0052-334C-A4B2-C567FE9F326F}" type="slidenum">
              <a:rPr lang="en-US" smtClean="0">
                <a:latin typeface="Arial" panose="020B0604020202020204" pitchFamily="34" charset="0"/>
                <a:cs typeface="Arial" panose="020B0604020202020204" pitchFamily="34" charset="0"/>
              </a:rPr>
              <a:pPr/>
              <a:t>8</a:t>
            </a:fld>
            <a:endParaRPr lang="en-US">
              <a:latin typeface="Arial" panose="020B0604020202020204" pitchFamily="34" charset="0"/>
              <a:cs typeface="Arial" panose="020B0604020202020204" pitchFamily="34" charset="0"/>
            </a:endParaRPr>
          </a:p>
        </p:txBody>
      </p:sp>
      <p:sp>
        <p:nvSpPr>
          <p:cNvPr id="6" name="Footer Placeholder 2">
            <a:extLst>
              <a:ext uri="{FF2B5EF4-FFF2-40B4-BE49-F238E27FC236}">
                <a16:creationId xmlns:a16="http://schemas.microsoft.com/office/drawing/2014/main" id="{C395A2F6-807A-418C-BD5F-62C1622EF3D4}"/>
              </a:ext>
            </a:extLst>
          </p:cNvPr>
          <p:cNvSpPr>
            <a:spLocks noGrp="1"/>
          </p:cNvSpPr>
          <p:nvPr>
            <p:ph type="ftr" sz="quarter" idx="11"/>
          </p:nvPr>
        </p:nvSpPr>
        <p:spPr>
          <a:xfrm>
            <a:off x="2525022" y="6441019"/>
            <a:ext cx="3824978" cy="365125"/>
          </a:xfrm>
        </p:spPr>
        <p:txBody>
          <a:bodyPr/>
          <a:lstStyle/>
          <a:p>
            <a:pPr algn="ctr"/>
            <a:r>
              <a:rPr lang="en-GB" sz="1400" dirty="0">
                <a:latin typeface="Arial" panose="020B0604020202020204" pitchFamily="34" charset="0"/>
                <a:cs typeface="Arial" panose="020B0604020202020204" pitchFamily="34" charset="0"/>
              </a:rPr>
              <a:t>Introduction to Save the Children</a:t>
            </a:r>
          </a:p>
        </p:txBody>
      </p:sp>
      <p:sp>
        <p:nvSpPr>
          <p:cNvPr id="8" name="Footer Placeholder 2">
            <a:extLst>
              <a:ext uri="{FF2B5EF4-FFF2-40B4-BE49-F238E27FC236}">
                <a16:creationId xmlns:a16="http://schemas.microsoft.com/office/drawing/2014/main" id="{8FC4B803-9E92-418E-B976-5133F1828190}"/>
              </a:ext>
            </a:extLst>
          </p:cNvPr>
          <p:cNvSpPr txBox="1">
            <a:spLocks/>
          </p:cNvSpPr>
          <p:nvPr/>
        </p:nvSpPr>
        <p:spPr>
          <a:xfrm>
            <a:off x="6504682" y="6431810"/>
            <a:ext cx="3824978"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dirty="0"/>
              <a:t>December 2017</a:t>
            </a:r>
          </a:p>
        </p:txBody>
      </p:sp>
      <p:pic>
        <p:nvPicPr>
          <p:cNvPr id="7" name="Picture Placeholder 10">
            <a:extLst>
              <a:ext uri="{FF2B5EF4-FFF2-40B4-BE49-F238E27FC236}">
                <a16:creationId xmlns:a16="http://schemas.microsoft.com/office/drawing/2014/main" id="{AA3A81AA-EC65-40F4-BB7F-94FF139F22C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7637" y="147638"/>
            <a:ext cx="8837613" cy="6159500"/>
          </a:xfrm>
          <a:prstGeom prst="rect">
            <a:avLst/>
          </a:prstGeom>
        </p:spPr>
      </p:pic>
      <p:sp>
        <p:nvSpPr>
          <p:cNvPr id="10" name="Rounded Rectangle 8">
            <a:extLst>
              <a:ext uri="{FF2B5EF4-FFF2-40B4-BE49-F238E27FC236}">
                <a16:creationId xmlns:a16="http://schemas.microsoft.com/office/drawing/2014/main" id="{3F17FCA6-1749-498A-8186-70AEA12DBAB9}"/>
              </a:ext>
            </a:extLst>
          </p:cNvPr>
          <p:cNvSpPr/>
          <p:nvPr/>
        </p:nvSpPr>
        <p:spPr>
          <a:xfrm>
            <a:off x="6349999" y="4572000"/>
            <a:ext cx="2454033" cy="1022276"/>
          </a:xfrm>
          <a:prstGeom prst="roundRect">
            <a:avLst>
              <a:gd name="adj" fmla="val 51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4000" dirty="0">
                <a:latin typeface="Arial" panose="020B0604020202020204" pitchFamily="34" charset="0"/>
                <a:cs typeface="Arial" panose="020B0604020202020204" pitchFamily="34" charset="0"/>
              </a:rPr>
              <a:t>HEALTH</a:t>
            </a:r>
          </a:p>
        </p:txBody>
      </p:sp>
    </p:spTree>
    <p:extLst>
      <p:ext uri="{BB962C8B-B14F-4D97-AF65-F5344CB8AC3E}">
        <p14:creationId xmlns:p14="http://schemas.microsoft.com/office/powerpoint/2010/main" val="2908724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8FA43E-BF43-4BCF-94BA-D9DFA87100DA}"/>
              </a:ext>
            </a:extLst>
          </p:cNvPr>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000" b="0" i="0" smtClean="0">
                <a:solidFill>
                  <a:schemeClr val="dk1"/>
                </a:solidFill>
                <a:latin typeface="Arial"/>
                <a:ea typeface="Arial"/>
                <a:cs typeface="Arial"/>
                <a:sym typeface="Arial"/>
              </a:rPr>
              <a:t>9</a:t>
            </a:fld>
            <a:endParaRPr lang="en-GB" sz="1000" b="0" i="0">
              <a:solidFill>
                <a:schemeClr val="dk1"/>
              </a:solidFill>
              <a:latin typeface="Arial"/>
              <a:ea typeface="Arial"/>
              <a:cs typeface="Arial"/>
              <a:sym typeface="Arial"/>
            </a:endParaRPr>
          </a:p>
        </p:txBody>
      </p:sp>
      <p:pic>
        <p:nvPicPr>
          <p:cNvPr id="4" name="Picture Placeholder 9">
            <a:extLst>
              <a:ext uri="{FF2B5EF4-FFF2-40B4-BE49-F238E27FC236}">
                <a16:creationId xmlns:a16="http://schemas.microsoft.com/office/drawing/2014/main" id="{A3A8A85D-7D97-42B8-A809-432BCFC88A5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7637" y="147638"/>
            <a:ext cx="8837613" cy="6159500"/>
          </a:xfrm>
          <a:prstGeom prst="rect">
            <a:avLst/>
          </a:prstGeom>
        </p:spPr>
      </p:pic>
      <p:sp>
        <p:nvSpPr>
          <p:cNvPr id="5" name="Rounded Rectangle 7">
            <a:extLst>
              <a:ext uri="{FF2B5EF4-FFF2-40B4-BE49-F238E27FC236}">
                <a16:creationId xmlns:a16="http://schemas.microsoft.com/office/drawing/2014/main" id="{96A8ABCA-E5DE-4B71-916D-2F99DB83B707}"/>
              </a:ext>
            </a:extLst>
          </p:cNvPr>
          <p:cNvSpPr/>
          <p:nvPr/>
        </p:nvSpPr>
        <p:spPr>
          <a:xfrm>
            <a:off x="5029200" y="4343400"/>
            <a:ext cx="3571103" cy="1022276"/>
          </a:xfrm>
          <a:prstGeom prst="roundRect">
            <a:avLst>
              <a:gd name="adj" fmla="val 51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EDUCATION</a:t>
            </a:r>
          </a:p>
        </p:txBody>
      </p:sp>
    </p:spTree>
    <p:extLst>
      <p:ext uri="{BB962C8B-B14F-4D97-AF65-F5344CB8AC3E}">
        <p14:creationId xmlns:p14="http://schemas.microsoft.com/office/powerpoint/2010/main" val="2079450470"/>
      </p:ext>
    </p:extLst>
  </p:cSld>
  <p:clrMapOvr>
    <a:masterClrMapping/>
  </p:clrMapOvr>
</p:sld>
</file>

<file path=ppt/theme/theme1.xml><?xml version="1.0" encoding="utf-8"?>
<a:theme xmlns:a="http://schemas.openxmlformats.org/drawingml/2006/main" name="Powerpoint template">
  <a:themeElements>
    <a:clrScheme name="Save the Children 1">
      <a:dk1>
        <a:srgbClr val="222221"/>
      </a:dk1>
      <a:lt1>
        <a:srgbClr val="FFFFFF"/>
      </a:lt1>
      <a:dk2>
        <a:srgbClr val="F20F0E"/>
      </a:dk2>
      <a:lt2>
        <a:srgbClr val="D1CCBD"/>
      </a:lt2>
      <a:accent1>
        <a:srgbClr val="9A3324"/>
      </a:accent1>
      <a:accent2>
        <a:srgbClr val="FF4C02"/>
      </a:accent2>
      <a:accent3>
        <a:srgbClr val="F2A900"/>
      </a:accent3>
      <a:accent4>
        <a:srgbClr val="009CA6"/>
      </a:accent4>
      <a:accent5>
        <a:srgbClr val="F31512"/>
      </a:accent5>
      <a:accent6>
        <a:srgbClr val="D1CCBD"/>
      </a:accent6>
      <a:hlink>
        <a:srgbClr val="9A3324"/>
      </a:hlink>
      <a:folHlink>
        <a:srgbClr val="FF4C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1262</TotalTime>
  <Words>3513</Words>
  <Application>Microsoft Office PowerPoint</Application>
  <PresentationFormat>On-screen Show (4:3)</PresentationFormat>
  <Paragraphs>264</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Oswald</vt:lpstr>
      <vt:lpstr>Arial</vt:lpstr>
      <vt:lpstr>Cabin</vt:lpstr>
      <vt:lpstr>Calibri</vt:lpstr>
      <vt:lpstr>Gill Sans</vt:lpstr>
      <vt:lpstr>Powerpoint template</vt:lpstr>
      <vt:lpstr>PowerPoint Presentation</vt:lpstr>
      <vt:lpstr>You will need for this assembly:  Timings: Ideal for a 15 minutes to 30 minute assembly with primary school children of all ages.  You will need:  - Rucksack or container for your items, bread, bottle of clear and dirty water, sleeping bag or tarpaulin, First Aid or plasters, a book, a cut out paper heart. You may also want to add additional items that relate to children’s rights here.  - A video projector and audio to show the video (however you can still do the assembly cutting out this section if you don’t have these in your school). - A volunteer who can emerge from the back of the room with a big bag after Slide 3.  Structure: (more detailed speaker notes are in the notes under each slide)  </vt:lpstr>
      <vt:lpstr>What is a charity?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Want to do more to help children in need?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Hannah Mills</cp:lastModifiedBy>
  <cp:revision>56</cp:revision>
  <cp:lastPrinted>2018-01-26T13:24:15Z</cp:lastPrinted>
  <dcterms:modified xsi:type="dcterms:W3CDTF">2018-09-07T11:31:52Z</dcterms:modified>
</cp:coreProperties>
</file>